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1.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3"/>
  </p:notesMasterIdLst>
  <p:handoutMasterIdLst>
    <p:handoutMasterId r:id="rId44"/>
  </p:handoutMasterIdLst>
  <p:sldIdLst>
    <p:sldId id="256" r:id="rId2"/>
    <p:sldId id="291" r:id="rId3"/>
    <p:sldId id="364" r:id="rId4"/>
    <p:sldId id="389" r:id="rId5"/>
    <p:sldId id="343" r:id="rId6"/>
    <p:sldId id="365" r:id="rId7"/>
    <p:sldId id="393" r:id="rId8"/>
    <p:sldId id="298" r:id="rId9"/>
    <p:sldId id="336" r:id="rId10"/>
    <p:sldId id="337" r:id="rId11"/>
    <p:sldId id="368" r:id="rId12"/>
    <p:sldId id="276" r:id="rId13"/>
    <p:sldId id="318" r:id="rId14"/>
    <p:sldId id="351" r:id="rId15"/>
    <p:sldId id="317" r:id="rId16"/>
    <p:sldId id="350" r:id="rId17"/>
    <p:sldId id="338" r:id="rId18"/>
    <p:sldId id="320" r:id="rId19"/>
    <p:sldId id="322" r:id="rId20"/>
    <p:sldId id="321" r:id="rId21"/>
    <p:sldId id="395" r:id="rId22"/>
    <p:sldId id="396" r:id="rId23"/>
    <p:sldId id="325" r:id="rId24"/>
    <p:sldId id="340" r:id="rId25"/>
    <p:sldId id="319" r:id="rId26"/>
    <p:sldId id="267" r:id="rId27"/>
    <p:sldId id="339" r:id="rId28"/>
    <p:sldId id="346" r:id="rId29"/>
    <p:sldId id="314" r:id="rId30"/>
    <p:sldId id="342" r:id="rId31"/>
    <p:sldId id="345" r:id="rId32"/>
    <p:sldId id="355" r:id="rId33"/>
    <p:sldId id="356" r:id="rId34"/>
    <p:sldId id="366" r:id="rId35"/>
    <p:sldId id="362" r:id="rId36"/>
    <p:sldId id="315" r:id="rId37"/>
    <p:sldId id="333" r:id="rId38"/>
    <p:sldId id="334" r:id="rId39"/>
    <p:sldId id="392" r:id="rId40"/>
    <p:sldId id="328" r:id="rId41"/>
    <p:sldId id="394" r:id="rId4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ry Karen Wills" initials="MKW"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235" autoAdjust="0"/>
    <p:restoredTop sz="84838" autoAdjust="0"/>
  </p:normalViewPr>
  <p:slideViewPr>
    <p:cSldViewPr>
      <p:cViewPr>
        <p:scale>
          <a:sx n="75" d="100"/>
          <a:sy n="75" d="100"/>
        </p:scale>
        <p:origin x="-1445" y="67"/>
      </p:cViewPr>
      <p:guideLst>
        <p:guide orient="horz" pos="4032"/>
        <p:guide pos="2688"/>
      </p:guideLst>
    </p:cSldViewPr>
  </p:slideViewPr>
  <p:outlineViewPr>
    <p:cViewPr>
      <p:scale>
        <a:sx n="33" d="100"/>
        <a:sy n="33" d="100"/>
      </p:scale>
      <p:origin x="0" y="71347"/>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1" d="100"/>
          <a:sy n="61" d="100"/>
        </p:scale>
        <p:origin x="-3130" y="-91"/>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83" cy="480389"/>
          </a:xfrm>
          <a:prstGeom prst="rect">
            <a:avLst/>
          </a:prstGeom>
        </p:spPr>
        <p:txBody>
          <a:bodyPr vert="horz" lIns="94850" tIns="47426" rIns="94850" bIns="47426" rtlCol="0"/>
          <a:lstStyle>
            <a:lvl1pPr algn="l">
              <a:defRPr sz="1200"/>
            </a:lvl1pPr>
          </a:lstStyle>
          <a:p>
            <a:endParaRPr lang="en-US" dirty="0"/>
          </a:p>
        </p:txBody>
      </p:sp>
      <p:sp>
        <p:nvSpPr>
          <p:cNvPr id="3" name="Date Placeholder 2"/>
          <p:cNvSpPr>
            <a:spLocks noGrp="1"/>
          </p:cNvSpPr>
          <p:nvPr>
            <p:ph type="dt" sz="quarter" idx="1"/>
          </p:nvPr>
        </p:nvSpPr>
        <p:spPr>
          <a:xfrm>
            <a:off x="4142962" y="1"/>
            <a:ext cx="3170583" cy="480389"/>
          </a:xfrm>
          <a:prstGeom prst="rect">
            <a:avLst/>
          </a:prstGeom>
        </p:spPr>
        <p:txBody>
          <a:bodyPr vert="horz" lIns="94850" tIns="47426" rIns="94850" bIns="47426" rtlCol="0"/>
          <a:lstStyle>
            <a:lvl1pPr algn="r">
              <a:defRPr sz="1200"/>
            </a:lvl1pPr>
          </a:lstStyle>
          <a:p>
            <a:fld id="{7CB2709F-849C-4BC0-BD66-1E6791E771AC}" type="datetimeFigureOut">
              <a:rPr lang="en-US" smtClean="0"/>
              <a:t>9/15/2014</a:t>
            </a:fld>
            <a:endParaRPr lang="en-US" dirty="0"/>
          </a:p>
        </p:txBody>
      </p:sp>
      <p:sp>
        <p:nvSpPr>
          <p:cNvPr id="4" name="Footer Placeholder 3"/>
          <p:cNvSpPr>
            <a:spLocks noGrp="1"/>
          </p:cNvSpPr>
          <p:nvPr>
            <p:ph type="ftr" sz="quarter" idx="2"/>
          </p:nvPr>
        </p:nvSpPr>
        <p:spPr>
          <a:xfrm>
            <a:off x="0" y="9119172"/>
            <a:ext cx="3170583" cy="480389"/>
          </a:xfrm>
          <a:prstGeom prst="rect">
            <a:avLst/>
          </a:prstGeom>
        </p:spPr>
        <p:txBody>
          <a:bodyPr vert="horz" lIns="94850" tIns="47426" rIns="94850" bIns="47426"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2"/>
            <a:ext cx="3170583" cy="480389"/>
          </a:xfrm>
          <a:prstGeom prst="rect">
            <a:avLst/>
          </a:prstGeom>
        </p:spPr>
        <p:txBody>
          <a:bodyPr vert="horz" lIns="94850" tIns="47426" rIns="94850" bIns="47426" rtlCol="0" anchor="b"/>
          <a:lstStyle>
            <a:lvl1pPr algn="r">
              <a:defRPr sz="1200"/>
            </a:lvl1pPr>
          </a:lstStyle>
          <a:p>
            <a:fld id="{1FDD6181-4F75-4A83-9FAD-BBA436C68423}" type="slidenum">
              <a:rPr lang="en-US" smtClean="0"/>
              <a:t>‹#›</a:t>
            </a:fld>
            <a:endParaRPr lang="en-US" dirty="0"/>
          </a:p>
        </p:txBody>
      </p:sp>
    </p:spTree>
    <p:extLst>
      <p:ext uri="{BB962C8B-B14F-4D97-AF65-F5344CB8AC3E}">
        <p14:creationId xmlns:p14="http://schemas.microsoft.com/office/powerpoint/2010/main" val="4155179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583" cy="482027"/>
          </a:xfrm>
          <a:prstGeom prst="rect">
            <a:avLst/>
          </a:prstGeom>
        </p:spPr>
        <p:txBody>
          <a:bodyPr vert="horz" lIns="94845" tIns="47424" rIns="94845" bIns="47424" rtlCol="0"/>
          <a:lstStyle>
            <a:lvl1pPr algn="l">
              <a:defRPr sz="1200"/>
            </a:lvl1pPr>
          </a:lstStyle>
          <a:p>
            <a:endParaRPr lang="en-US" dirty="0"/>
          </a:p>
        </p:txBody>
      </p:sp>
      <p:sp>
        <p:nvSpPr>
          <p:cNvPr id="3" name="Date Placeholder 2"/>
          <p:cNvSpPr>
            <a:spLocks noGrp="1"/>
          </p:cNvSpPr>
          <p:nvPr>
            <p:ph type="dt" idx="1"/>
          </p:nvPr>
        </p:nvSpPr>
        <p:spPr>
          <a:xfrm>
            <a:off x="4142963" y="2"/>
            <a:ext cx="3170583" cy="482027"/>
          </a:xfrm>
          <a:prstGeom prst="rect">
            <a:avLst/>
          </a:prstGeom>
        </p:spPr>
        <p:txBody>
          <a:bodyPr vert="horz" lIns="94845" tIns="47424" rIns="94845" bIns="47424" rtlCol="0"/>
          <a:lstStyle>
            <a:lvl1pPr algn="r">
              <a:defRPr sz="1200"/>
            </a:lvl1pPr>
          </a:lstStyle>
          <a:p>
            <a:fld id="{8D7869DC-138B-467A-8EE2-431671BE1C29}" type="datetimeFigureOut">
              <a:rPr lang="en-US" smtClean="0"/>
              <a:t>9/15/2014</a:t>
            </a:fld>
            <a:endParaRPr lang="en-US" dirty="0"/>
          </a:p>
        </p:txBody>
      </p:sp>
      <p:sp>
        <p:nvSpPr>
          <p:cNvPr id="4" name="Slide Image Placeholder 3"/>
          <p:cNvSpPr>
            <a:spLocks noGrp="1" noRot="1" noChangeAspect="1"/>
          </p:cNvSpPr>
          <p:nvPr>
            <p:ph type="sldImg" idx="2"/>
          </p:nvPr>
        </p:nvSpPr>
        <p:spPr>
          <a:xfrm>
            <a:off x="1498600" y="1200150"/>
            <a:ext cx="4318000" cy="3238500"/>
          </a:xfrm>
          <a:prstGeom prst="rect">
            <a:avLst/>
          </a:prstGeom>
          <a:noFill/>
          <a:ln w="12700">
            <a:solidFill>
              <a:prstClr val="black"/>
            </a:solidFill>
          </a:ln>
        </p:spPr>
        <p:txBody>
          <a:bodyPr vert="horz" lIns="94845" tIns="47424" rIns="94845" bIns="47424" rtlCol="0" anchor="ctr"/>
          <a:lstStyle/>
          <a:p>
            <a:endParaRPr lang="en-US" dirty="0"/>
          </a:p>
        </p:txBody>
      </p:sp>
      <p:sp>
        <p:nvSpPr>
          <p:cNvPr id="5" name="Notes Placeholder 4"/>
          <p:cNvSpPr>
            <a:spLocks noGrp="1"/>
          </p:cNvSpPr>
          <p:nvPr>
            <p:ph type="body" sz="quarter" idx="3"/>
          </p:nvPr>
        </p:nvSpPr>
        <p:spPr>
          <a:xfrm>
            <a:off x="732185" y="4620250"/>
            <a:ext cx="5850835" cy="3780800"/>
          </a:xfrm>
          <a:prstGeom prst="rect">
            <a:avLst/>
          </a:prstGeom>
        </p:spPr>
        <p:txBody>
          <a:bodyPr vert="horz" lIns="94845" tIns="47424" rIns="94845" bIns="474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119173"/>
            <a:ext cx="3170583" cy="482027"/>
          </a:xfrm>
          <a:prstGeom prst="rect">
            <a:avLst/>
          </a:prstGeom>
        </p:spPr>
        <p:txBody>
          <a:bodyPr vert="horz" lIns="94845" tIns="47424" rIns="94845" bIns="47424"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2963" y="9119173"/>
            <a:ext cx="3170583" cy="482027"/>
          </a:xfrm>
          <a:prstGeom prst="rect">
            <a:avLst/>
          </a:prstGeom>
        </p:spPr>
        <p:txBody>
          <a:bodyPr vert="horz" lIns="94845" tIns="47424" rIns="94845" bIns="47424" rtlCol="0" anchor="b"/>
          <a:lstStyle>
            <a:lvl1pPr algn="r">
              <a:defRPr sz="1200"/>
            </a:lvl1pPr>
          </a:lstStyle>
          <a:p>
            <a:fld id="{DF3A7DD5-4450-49A3-AC9F-3B2737C5960A}" type="slidenum">
              <a:rPr lang="en-US" smtClean="0"/>
              <a:t>‹#›</a:t>
            </a:fld>
            <a:endParaRPr lang="en-US" dirty="0"/>
          </a:p>
        </p:txBody>
      </p:sp>
    </p:spTree>
    <p:extLst>
      <p:ext uri="{BB962C8B-B14F-4D97-AF65-F5344CB8AC3E}">
        <p14:creationId xmlns:p14="http://schemas.microsoft.com/office/powerpoint/2010/main" val="717891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a:t>
            </a:fld>
            <a:endParaRPr lang="en-US" dirty="0"/>
          </a:p>
        </p:txBody>
      </p:sp>
    </p:spTree>
    <p:extLst>
      <p:ext uri="{BB962C8B-B14F-4D97-AF65-F5344CB8AC3E}">
        <p14:creationId xmlns:p14="http://schemas.microsoft.com/office/powerpoint/2010/main" val="1051894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latin typeface="Arial" panose="020B0604020202020204" pitchFamily="34" charset="0"/>
                <a:cs typeface="Arial" panose="020B0604020202020204" pitchFamily="34" charset="0"/>
              </a:rPr>
              <a:t>*For reference, the FAR describes a conflict of interest as one of two types, as follows:</a:t>
            </a:r>
          </a:p>
          <a:p>
            <a:endParaRPr lang="en-US" sz="1800" dirty="0" smtClean="0">
              <a:latin typeface="Arial" panose="020B0604020202020204" pitchFamily="34" charset="0"/>
              <a:cs typeface="Arial" panose="020B0604020202020204" pitchFamily="34" charset="0"/>
            </a:endParaRPr>
          </a:p>
          <a:p>
            <a:pPr lvl="1"/>
            <a:r>
              <a:rPr lang="en-US" sz="1800" u="sng" dirty="0" smtClean="0">
                <a:latin typeface="Arial" panose="020B0604020202020204" pitchFamily="34" charset="0"/>
                <a:cs typeface="Arial" panose="020B0604020202020204" pitchFamily="34" charset="0"/>
              </a:rPr>
              <a:t>An OCI [Organizational Conflict of Interest</a:t>
            </a:r>
            <a:r>
              <a:rPr lang="en-US" sz="1800" dirty="0" smtClean="0">
                <a:latin typeface="Arial" panose="020B0604020202020204" pitchFamily="34" charset="0"/>
                <a:cs typeface="Arial" panose="020B0604020202020204" pitchFamily="34" charset="0"/>
              </a:rPr>
              <a:t>] means that “because of  other activities or relationships with other persons, a  person is unable or potentially unable to render impartial assistance or advice to the Government, or the person’s objectivity in performing the contract work is or might be otherwise impaired, or a person has an unfair competitive advantage.” (FAR 2.101)</a:t>
            </a:r>
          </a:p>
          <a:p>
            <a:pPr lvl="1"/>
            <a:r>
              <a:rPr lang="en-US" sz="1800" dirty="0" smtClean="0">
                <a:latin typeface="Arial" panose="020B0604020202020204" pitchFamily="34" charset="0"/>
                <a:cs typeface="Arial" panose="020B0604020202020204" pitchFamily="34" charset="0"/>
              </a:rPr>
              <a:t>A PCI [Personal Conflict of Interest] means “a situation in which a covered employee has a financial interest, personal activity, or relationship that could impair the employee’s ability to act impartially and in the best interest of the Government when performing work under the contract.” [FAR 3.1101]</a:t>
            </a:r>
          </a:p>
          <a:p>
            <a:pPr lvl="2"/>
            <a:r>
              <a:rPr lang="en-US" sz="1800" dirty="0" smtClean="0">
                <a:latin typeface="Arial" panose="020B0604020202020204" pitchFamily="34" charset="0"/>
                <a:cs typeface="Arial" panose="020B0604020202020204" pitchFamily="34" charset="0"/>
              </a:rPr>
              <a:t>A covered employee means an individual who performs an acquisition function closely associated with inherently governmental functions and is either a contractor employee or a subcontractor that is self-employed. [FAR 3.1101]</a:t>
            </a:r>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11</a:t>
            </a:fld>
            <a:endParaRPr lang="en-US" dirty="0"/>
          </a:p>
        </p:txBody>
      </p:sp>
    </p:spTree>
    <p:extLst>
      <p:ext uri="{BB962C8B-B14F-4D97-AF65-F5344CB8AC3E}">
        <p14:creationId xmlns:p14="http://schemas.microsoft.com/office/powerpoint/2010/main" val="4148160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new circular does not provide</a:t>
            </a:r>
            <a:r>
              <a:rPr lang="en-US" baseline="0" dirty="0" smtClean="0"/>
              <a:t> a definition of “Conflict of Interest.”   When asked, the COFAR agreed that while it would be helpful, each Federal agency has specific conflict of interest policies that are appropriately tailored to the specific nature of their programs and wanted to leave this definition up to the agency. </a:t>
            </a:r>
          </a:p>
          <a:p>
            <a:endParaRPr lang="en-US" baseline="0" dirty="0" smtClean="0"/>
          </a:p>
          <a:p>
            <a:r>
              <a:rPr lang="en-US" baseline="0" dirty="0" smtClean="0"/>
              <a:t>Rather than forcing a single definition, the OMB requires that agencies have conflict of interest policies and requires awardees to disclose when not in compliance.</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12</a:t>
            </a:fld>
            <a:endParaRPr lang="en-US" dirty="0"/>
          </a:p>
        </p:txBody>
      </p:sp>
    </p:spTree>
    <p:extLst>
      <p:ext uri="{BB962C8B-B14F-4D97-AF65-F5344CB8AC3E}">
        <p14:creationId xmlns:p14="http://schemas.microsoft.com/office/powerpoint/2010/main" val="25066998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smtClean="0">
                <a:latin typeface="Arial" charset="0"/>
                <a:cs typeface="Arial" charset="0"/>
              </a:rPr>
              <a:t>Agencies have some latitude in designing appropriate program review, but must comply with applicable statutes concerning the use of information available through government-wide information databases.</a:t>
            </a:r>
          </a:p>
          <a:p>
            <a:endParaRPr lang="en-US" altLang="en-US" sz="1200" dirty="0" smtClean="0">
              <a:latin typeface="Arial" charset="0"/>
              <a:cs typeface="Arial" charset="0"/>
            </a:endParaRPr>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13</a:t>
            </a:fld>
            <a:endParaRPr lang="en-US" dirty="0"/>
          </a:p>
        </p:txBody>
      </p:sp>
    </p:spTree>
    <p:extLst>
      <p:ext uri="{BB962C8B-B14F-4D97-AF65-F5344CB8AC3E}">
        <p14:creationId xmlns:p14="http://schemas.microsoft.com/office/powerpoint/2010/main" val="34123633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there</a:t>
            </a:r>
            <a:r>
              <a:rPr lang="en-US" baseline="0" dirty="0" smtClean="0"/>
              <a:t> is no documentation requirement, this cannot be used when documentation is needed to support cost share requirements</a:t>
            </a:r>
          </a:p>
          <a:p>
            <a:endParaRPr lang="en-US" baseline="0" dirty="0" smtClean="0"/>
          </a:p>
          <a:p>
            <a:r>
              <a:rPr lang="en-US" baseline="0" dirty="0" smtClean="0"/>
              <a:t>The use of the fixed award requires that the awardee or subawardee make its records “available” to provide its price/cost basis to assure no fee is earned.  This seems to imply that this will need to be provided in during the bid process, if requested.   The circular mentions three ways to provide this “assurance:”</a:t>
            </a:r>
          </a:p>
          <a:p>
            <a:pPr marL="237126" indent="-237126">
              <a:buAutoNum type="arabicParenBoth"/>
            </a:pPr>
            <a:r>
              <a:rPr lang="en-US" baseline="0" dirty="0" smtClean="0"/>
              <a:t>Cost build up</a:t>
            </a:r>
          </a:p>
          <a:p>
            <a:pPr marL="237126" indent="-237126">
              <a:buAutoNum type="arabicParenBoth"/>
            </a:pPr>
            <a:r>
              <a:rPr lang="en-US" baseline="0" dirty="0" smtClean="0"/>
              <a:t>Historical analysis based on prior awards</a:t>
            </a:r>
          </a:p>
          <a:p>
            <a:pPr marL="237126" indent="-237126">
              <a:buAutoNum type="arabicParenBoth"/>
            </a:pPr>
            <a:r>
              <a:rPr lang="en-US" baseline="0" dirty="0" smtClean="0"/>
              <a:t>Unit pricing data</a:t>
            </a:r>
          </a:p>
          <a:p>
            <a:endParaRPr lang="en-US" baseline="0" dirty="0" smtClean="0"/>
          </a:p>
          <a:p>
            <a:pPr>
              <a:spcBef>
                <a:spcPts val="0"/>
              </a:spcBef>
            </a:pPr>
            <a:r>
              <a:rPr lang="en-US" sz="1800" dirty="0" smtClean="0"/>
              <a:t>Fixed Awards may be paid in a variety of ways, including:</a:t>
            </a:r>
          </a:p>
          <a:p>
            <a:pPr lvl="1">
              <a:spcBef>
                <a:spcPts val="0"/>
              </a:spcBef>
            </a:pPr>
            <a:r>
              <a:rPr lang="en-US" sz="1800" dirty="0" smtClean="0"/>
              <a:t>Several partial payments</a:t>
            </a:r>
          </a:p>
          <a:p>
            <a:pPr lvl="1">
              <a:spcBef>
                <a:spcPts val="0"/>
              </a:spcBef>
            </a:pPr>
            <a:r>
              <a:rPr lang="en-US" sz="1800" dirty="0" smtClean="0"/>
              <a:t>Milestone based payments</a:t>
            </a:r>
          </a:p>
          <a:p>
            <a:pPr lvl="1">
              <a:spcBef>
                <a:spcPts val="0"/>
              </a:spcBef>
            </a:pPr>
            <a:r>
              <a:rPr lang="en-US" sz="1800" dirty="0" smtClean="0"/>
              <a:t>Unit price basis payments, for defined unit, at defined price, set forth in award</a:t>
            </a:r>
          </a:p>
          <a:p>
            <a:pPr lvl="1">
              <a:spcBef>
                <a:spcPts val="0"/>
              </a:spcBef>
            </a:pPr>
            <a:r>
              <a:rPr lang="en-US" sz="1800" dirty="0" smtClean="0"/>
              <a:t>One payment at completion</a:t>
            </a:r>
          </a:p>
          <a:p>
            <a:endParaRPr lang="en-US" baseline="0" dirty="0" smtClean="0"/>
          </a:p>
        </p:txBody>
      </p:sp>
      <p:sp>
        <p:nvSpPr>
          <p:cNvPr id="4" name="Slide Number Placeholder 3"/>
          <p:cNvSpPr>
            <a:spLocks noGrp="1"/>
          </p:cNvSpPr>
          <p:nvPr>
            <p:ph type="sldNum" sz="quarter" idx="10"/>
          </p:nvPr>
        </p:nvSpPr>
        <p:spPr/>
        <p:txBody>
          <a:bodyPr/>
          <a:lstStyle/>
          <a:p>
            <a:fld id="{DF3A7DD5-4450-49A3-AC9F-3B2737C5960A}" type="slidenum">
              <a:rPr lang="en-US" smtClean="0"/>
              <a:t>14</a:t>
            </a:fld>
            <a:endParaRPr lang="en-US" dirty="0"/>
          </a:p>
        </p:txBody>
      </p:sp>
    </p:spTree>
    <p:extLst>
      <p:ext uri="{BB962C8B-B14F-4D97-AF65-F5344CB8AC3E}">
        <p14:creationId xmlns:p14="http://schemas.microsoft.com/office/powerpoint/2010/main" val="14413931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key</a:t>
            </a:r>
            <a:r>
              <a:rPr lang="en-US" baseline="0" dirty="0" smtClean="0"/>
              <a:t> foundational concept where organizations will need to work closely with their auditors as “effective” is not defined and the framework used to establish a sound internal control environment is not defined.</a:t>
            </a:r>
          </a:p>
          <a:p>
            <a:endParaRPr lang="en-US" baseline="0" dirty="0" smtClean="0"/>
          </a:p>
          <a:p>
            <a:r>
              <a:rPr lang="en-US" baseline="0" dirty="0" smtClean="0"/>
              <a:t>Internal controls are tested as a key component of the single audit.</a:t>
            </a:r>
          </a:p>
          <a:p>
            <a:endParaRPr lang="en-US" baseline="0" dirty="0" smtClean="0"/>
          </a:p>
          <a:p>
            <a:pPr>
              <a:spcBef>
                <a:spcPts val="0"/>
              </a:spcBef>
            </a:pPr>
            <a:r>
              <a:rPr lang="en-US" sz="1800" dirty="0" smtClean="0"/>
              <a:t>OMB Circular refers to best practices (“should”) for internal controls as found in the Standards for Internal Control in the Federal Government (”Greenbook”) and the Internal Control Integrated Framework issued by COSO.</a:t>
            </a:r>
          </a:p>
          <a:p>
            <a:pPr lvl="1">
              <a:spcBef>
                <a:spcPts val="0"/>
              </a:spcBef>
            </a:pPr>
            <a:endParaRPr lang="en-US" sz="1800" dirty="0" smtClean="0"/>
          </a:p>
          <a:p>
            <a:pPr lvl="1">
              <a:spcBef>
                <a:spcPts val="0"/>
              </a:spcBef>
            </a:pPr>
            <a:r>
              <a:rPr lang="en-US" sz="1800" dirty="0" smtClean="0"/>
              <a:t>COSO was updated in 2013 and now includes 17 guiding principles</a:t>
            </a:r>
          </a:p>
          <a:p>
            <a:pPr lvl="1">
              <a:spcBef>
                <a:spcPts val="0"/>
              </a:spcBef>
            </a:pPr>
            <a:r>
              <a:rPr lang="en-US" sz="1800" dirty="0" smtClean="0"/>
              <a:t>Awardees and their auditors will need to exercise judgment in determining  the most appropriate and cost-effective internal controls to provide reasonable assurance for compliance with program requirements</a:t>
            </a:r>
          </a:p>
          <a:p>
            <a:pPr>
              <a:spcBef>
                <a:spcPts val="0"/>
              </a:spcBef>
            </a:pPr>
            <a:endParaRPr lang="en-US" sz="1800" dirty="0" smtClean="0"/>
          </a:p>
          <a:p>
            <a:pPr>
              <a:spcBef>
                <a:spcPts val="0"/>
              </a:spcBef>
            </a:pPr>
            <a:r>
              <a:rPr lang="en-US" sz="1800" dirty="0" smtClean="0"/>
              <a:t>On an annual basis, the OMB updates its </a:t>
            </a:r>
            <a:r>
              <a:rPr lang="en-US" sz="1800" b="1" dirty="0" smtClean="0"/>
              <a:t>Single Audit Compliance Supplement</a:t>
            </a:r>
            <a:r>
              <a:rPr lang="en-US" sz="1800" dirty="0" smtClean="0"/>
              <a:t> </a:t>
            </a:r>
          </a:p>
          <a:p>
            <a:pPr lvl="1">
              <a:spcBef>
                <a:spcPts val="0"/>
              </a:spcBef>
            </a:pPr>
            <a:r>
              <a:rPr lang="en-US" sz="1800" dirty="0" smtClean="0"/>
              <a:t>This includes further guidance on internal controls using the Standards for Internal Control in the Federal Government (“Green book”) and the COSO Internal Control Framework</a:t>
            </a:r>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15</a:t>
            </a:fld>
            <a:endParaRPr lang="en-US" dirty="0"/>
          </a:p>
        </p:txBody>
      </p:sp>
    </p:spTree>
    <p:extLst>
      <p:ext uri="{BB962C8B-B14F-4D97-AF65-F5344CB8AC3E}">
        <p14:creationId xmlns:p14="http://schemas.microsoft.com/office/powerpoint/2010/main" val="4130132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single internal control</a:t>
            </a:r>
            <a:r>
              <a:rPr lang="en-US" baseline="0" dirty="0" smtClean="0"/>
              <a:t> framework is required.   This allows organizations flexibility to create an effective control environment best suited to their organization and programs.    </a:t>
            </a:r>
          </a:p>
          <a:p>
            <a:endParaRPr lang="en-US" baseline="0" dirty="0" smtClean="0"/>
          </a:p>
          <a:p>
            <a:r>
              <a:rPr lang="en-US" baseline="0" dirty="0" smtClean="0"/>
              <a:t>However, the OMB does refer to best practices – </a:t>
            </a:r>
          </a:p>
          <a:p>
            <a:endParaRPr lang="en-US" baseline="0" dirty="0" smtClean="0"/>
          </a:p>
          <a:p>
            <a:r>
              <a:rPr lang="en-US" baseline="0" dirty="0" smtClean="0"/>
              <a:t>Organizations will need to work closely with their auditors to avoid gaps in expectations over the framework / methodology used.</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16</a:t>
            </a:fld>
            <a:endParaRPr lang="en-US" dirty="0"/>
          </a:p>
        </p:txBody>
      </p:sp>
    </p:spTree>
    <p:extLst>
      <p:ext uri="{BB962C8B-B14F-4D97-AF65-F5344CB8AC3E}">
        <p14:creationId xmlns:p14="http://schemas.microsoft.com/office/powerpoint/2010/main" val="2386221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17</a:t>
            </a:fld>
            <a:endParaRPr lang="en-US" dirty="0"/>
          </a:p>
        </p:txBody>
      </p:sp>
    </p:spTree>
    <p:extLst>
      <p:ext uri="{BB962C8B-B14F-4D97-AF65-F5344CB8AC3E}">
        <p14:creationId xmlns:p14="http://schemas.microsoft.com/office/powerpoint/2010/main" val="36231604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Need</a:t>
            </a:r>
            <a:r>
              <a:rPr lang="en-US" baseline="0" dirty="0" smtClean="0"/>
              <a:t> to develop policies and procedures over the nature and length of procurement documentation to be retained</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18</a:t>
            </a:fld>
            <a:endParaRPr lang="en-US" dirty="0"/>
          </a:p>
        </p:txBody>
      </p:sp>
    </p:spTree>
    <p:extLst>
      <p:ext uri="{BB962C8B-B14F-4D97-AF65-F5344CB8AC3E}">
        <p14:creationId xmlns:p14="http://schemas.microsoft.com/office/powerpoint/2010/main" val="855222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200.111 English Language states:</a:t>
            </a:r>
            <a:r>
              <a:rPr lang="en-US" baseline="0" dirty="0" smtClean="0"/>
              <a:t>   </a:t>
            </a:r>
            <a:r>
              <a:rPr lang="en-US" dirty="0"/>
              <a:t>Where a significant portion of the </a:t>
            </a:r>
            <a:r>
              <a:rPr lang="en-US" dirty="0" smtClean="0"/>
              <a:t>awardee’s </a:t>
            </a:r>
            <a:r>
              <a:rPr lang="en-US" dirty="0"/>
              <a:t>employees who are working on the Federal award are not</a:t>
            </a:r>
          </a:p>
          <a:p>
            <a:r>
              <a:rPr lang="en-US" dirty="0"/>
              <a:t>fluent in English, </a:t>
            </a:r>
            <a:r>
              <a:rPr lang="en-US" dirty="0" smtClean="0"/>
              <a:t>the</a:t>
            </a:r>
            <a:r>
              <a:rPr lang="en-US" baseline="0" dirty="0" smtClean="0"/>
              <a:t> awardee</a:t>
            </a:r>
            <a:r>
              <a:rPr lang="en-US" dirty="0" smtClean="0"/>
              <a:t> </a:t>
            </a:r>
            <a:r>
              <a:rPr lang="en-US" dirty="0"/>
              <a:t>must provide the Federal award in English and the language(s) with which employees are more familiar.</a:t>
            </a:r>
          </a:p>
          <a:p>
            <a:endParaRPr lang="en-US" dirty="0"/>
          </a:p>
          <a:p>
            <a:r>
              <a:rPr lang="en-US" dirty="0"/>
              <a:t>For international subawardees, it is not clear who has responsibility to do the </a:t>
            </a:r>
            <a:r>
              <a:rPr lang="en-US" dirty="0" smtClean="0"/>
              <a:t>translation</a:t>
            </a:r>
            <a:r>
              <a:rPr lang="en-US" dirty="0"/>
              <a:t>. </a:t>
            </a:r>
            <a:endParaRPr lang="en-US" dirty="0" smtClean="0"/>
          </a:p>
          <a:p>
            <a:endParaRPr lang="en-US" dirty="0" smtClean="0"/>
          </a:p>
          <a:p>
            <a:r>
              <a:rPr lang="en-US" dirty="0" smtClean="0"/>
              <a:t>Assumption</a:t>
            </a:r>
            <a:r>
              <a:rPr lang="en-US" baseline="0" dirty="0" smtClean="0"/>
              <a:t> here is that these costs are allowable.</a:t>
            </a:r>
            <a:r>
              <a:rPr lang="en-US" dirty="0" smtClean="0"/>
              <a:t> </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19</a:t>
            </a:fld>
            <a:endParaRPr lang="en-US" dirty="0"/>
          </a:p>
        </p:txBody>
      </p:sp>
    </p:spTree>
    <p:extLst>
      <p:ext uri="{BB962C8B-B14F-4D97-AF65-F5344CB8AC3E}">
        <p14:creationId xmlns:p14="http://schemas.microsoft.com/office/powerpoint/2010/main" val="35729916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Covers both domestic and</a:t>
            </a:r>
            <a:r>
              <a:rPr lang="en-US" baseline="0" dirty="0" smtClean="0"/>
              <a:t> international subawardees</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20</a:t>
            </a:fld>
            <a:endParaRPr lang="en-US" dirty="0"/>
          </a:p>
        </p:txBody>
      </p:sp>
    </p:spTree>
    <p:extLst>
      <p:ext uri="{BB962C8B-B14F-4D97-AF65-F5344CB8AC3E}">
        <p14:creationId xmlns:p14="http://schemas.microsoft.com/office/powerpoint/2010/main" val="244151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a:t>
            </a:fld>
            <a:endParaRPr lang="en-US" dirty="0"/>
          </a:p>
        </p:txBody>
      </p:sp>
    </p:spTree>
    <p:extLst>
      <p:ext uri="{BB962C8B-B14F-4D97-AF65-F5344CB8AC3E}">
        <p14:creationId xmlns:p14="http://schemas.microsoft.com/office/powerpoint/2010/main" val="25152717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23</a:t>
            </a:fld>
            <a:endParaRPr lang="en-US" dirty="0"/>
          </a:p>
        </p:txBody>
      </p:sp>
    </p:spTree>
    <p:extLst>
      <p:ext uri="{BB962C8B-B14F-4D97-AF65-F5344CB8AC3E}">
        <p14:creationId xmlns:p14="http://schemas.microsoft.com/office/powerpoint/2010/main" val="33884808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5577">
              <a:defRPr/>
            </a:pPr>
            <a:r>
              <a:rPr lang="en-US" dirty="0" smtClean="0"/>
              <a:t>Applies to </a:t>
            </a:r>
            <a:r>
              <a:rPr lang="en-US" u="sng" dirty="0" smtClean="0"/>
              <a:t>Federal Financial Assistance</a:t>
            </a:r>
            <a:r>
              <a:rPr lang="en-US" u="sng" baseline="0" dirty="0" smtClean="0"/>
              <a:t> (not contracts) </a:t>
            </a:r>
            <a:r>
              <a:rPr lang="en-US" baseline="0" dirty="0" smtClean="0"/>
              <a:t>– defined earlier in presentation -  “The non-Federal entity” many not earn or keep any profit resulting from Federal financial assistance unless expressly authorized.  (200.400)</a:t>
            </a:r>
          </a:p>
          <a:p>
            <a:endParaRPr lang="en-US" baseline="0" dirty="0" smtClean="0"/>
          </a:p>
          <a:p>
            <a:endParaRPr lang="en-US" baseline="0" dirty="0" smtClean="0"/>
          </a:p>
          <a:p>
            <a:r>
              <a:rPr lang="en-US" dirty="0" smtClean="0"/>
              <a:t>The OMB consider</a:t>
            </a:r>
            <a:r>
              <a:rPr lang="en-US" baseline="0" dirty="0" smtClean="0"/>
              <a:t>s the fact that an organization is not to earn profit (unless authorized) as a “fundamental premise” behind the cost principles.     </a:t>
            </a:r>
          </a:p>
          <a:p>
            <a:endParaRPr lang="en-US" baseline="0" dirty="0" smtClean="0"/>
          </a:p>
          <a:p>
            <a:pPr defTabSz="955577">
              <a:defRPr/>
            </a:pPr>
            <a:r>
              <a:rPr lang="en-US" baseline="0" dirty="0" smtClean="0"/>
              <a:t>The circular does not distinguish between a prime awardee or a subawardee – the term is “non-Federal entity.”</a:t>
            </a:r>
          </a:p>
          <a:p>
            <a:endParaRPr lang="en-US" baseline="0" dirty="0" smtClean="0"/>
          </a:p>
          <a:p>
            <a:endParaRPr lang="en-US" baseline="0" dirty="0" smtClean="0"/>
          </a:p>
          <a:p>
            <a:r>
              <a:rPr lang="en-US" baseline="0" dirty="0" smtClean="0"/>
              <a:t>Application is hard – how do you monitor and know?   If cost reimbursable, then you can know based on costs incurred.  If Fixed Amount award, it will be a part of the cost/price support for the bid</a:t>
            </a:r>
          </a:p>
          <a:p>
            <a:endParaRPr lang="en-US" baseline="0" dirty="0" smtClean="0"/>
          </a:p>
          <a:p>
            <a:r>
              <a:rPr lang="en-US" baseline="0" dirty="0" smtClean="0"/>
              <a:t>There is no mention of needing to give profit back if costs turn out to be less under a fixed amount award</a:t>
            </a:r>
          </a:p>
        </p:txBody>
      </p:sp>
      <p:sp>
        <p:nvSpPr>
          <p:cNvPr id="4" name="Slide Number Placeholder 3"/>
          <p:cNvSpPr>
            <a:spLocks noGrp="1"/>
          </p:cNvSpPr>
          <p:nvPr>
            <p:ph type="sldNum" sz="quarter" idx="10"/>
          </p:nvPr>
        </p:nvSpPr>
        <p:spPr/>
        <p:txBody>
          <a:bodyPr/>
          <a:lstStyle/>
          <a:p>
            <a:fld id="{DF3A7DD5-4450-49A3-AC9F-3B2737C5960A}" type="slidenum">
              <a:rPr lang="en-US" smtClean="0"/>
              <a:t>24</a:t>
            </a:fld>
            <a:endParaRPr lang="en-US" dirty="0"/>
          </a:p>
        </p:txBody>
      </p:sp>
    </p:spTree>
    <p:extLst>
      <p:ext uri="{BB962C8B-B14F-4D97-AF65-F5344CB8AC3E}">
        <p14:creationId xmlns:p14="http://schemas.microsoft.com/office/powerpoint/2010/main" val="16717320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not clear on what</a:t>
            </a:r>
            <a:r>
              <a:rPr lang="en-US" baseline="0" dirty="0" smtClean="0"/>
              <a:t> is to be provided as support when obtaining approval and when approval is needed - it may be an overall approval, subject to the supportability of the billed/incurred FX cost.    </a:t>
            </a:r>
          </a:p>
          <a:p>
            <a:endParaRPr lang="en-US" baseline="0" dirty="0" smtClean="0"/>
          </a:p>
          <a:p>
            <a:r>
              <a:rPr lang="en-US" baseline="0" dirty="0" smtClean="0"/>
              <a:t>While not expressly mentioned in the circular, if you charge FX, you must charge both the gains/losses to the contract.   Cannot charge the losses and not credit back the gain.</a:t>
            </a:r>
          </a:p>
          <a:p>
            <a:endParaRPr lang="en-US" baseline="0" dirty="0" smtClean="0"/>
          </a:p>
          <a:p>
            <a:endParaRPr lang="en-US" baseline="0" dirty="0" smtClean="0"/>
          </a:p>
          <a:p>
            <a:r>
              <a:rPr lang="en-US" dirty="0" smtClean="0"/>
              <a:t>If the FX</a:t>
            </a:r>
            <a:r>
              <a:rPr lang="en-US" baseline="0" dirty="0" smtClean="0"/>
              <a:t> is a net increase in cost, the portion billable is limited to the av</a:t>
            </a:r>
            <a:r>
              <a:rPr lang="en-US" dirty="0" smtClean="0"/>
              <a:t>ailability </a:t>
            </a:r>
            <a:r>
              <a:rPr lang="en-US" dirty="0"/>
              <a:t>of </a:t>
            </a:r>
            <a:r>
              <a:rPr lang="en-US" dirty="0" smtClean="0"/>
              <a:t>funding</a:t>
            </a:r>
          </a:p>
          <a:p>
            <a:endParaRPr lang="en-US" dirty="0" smtClean="0"/>
          </a:p>
          <a:p>
            <a:r>
              <a:rPr lang="en-US" dirty="0" smtClean="0"/>
              <a:t>As such,</a:t>
            </a:r>
            <a:r>
              <a:rPr lang="en-US" baseline="0" dirty="0" smtClean="0"/>
              <a:t> </a:t>
            </a:r>
            <a:r>
              <a:rPr lang="en-US" dirty="0" smtClean="0"/>
              <a:t>an awardee </a:t>
            </a:r>
            <a:r>
              <a:rPr lang="en-US" dirty="0"/>
              <a:t>must make reviews of </a:t>
            </a:r>
            <a:r>
              <a:rPr lang="en-US" dirty="0" smtClean="0"/>
              <a:t>its FX to determine </a:t>
            </a:r>
            <a:r>
              <a:rPr lang="en-US" dirty="0"/>
              <a:t>the need for additional federal funding before the expiration date of the Federal </a:t>
            </a:r>
            <a:r>
              <a:rPr lang="en-US" dirty="0" smtClean="0"/>
              <a:t>award.</a:t>
            </a:r>
          </a:p>
          <a:p>
            <a:endParaRPr lang="en-US" dirty="0" smtClean="0"/>
          </a:p>
          <a:p>
            <a:r>
              <a:rPr lang="en-US" dirty="0" smtClean="0"/>
              <a:t>Follow</a:t>
            </a:r>
            <a:r>
              <a:rPr lang="en-US" baseline="0" dirty="0" smtClean="0"/>
              <a:t> FAS 52 (</a:t>
            </a:r>
            <a:r>
              <a:rPr lang="en-US" i="1" dirty="0"/>
              <a:t>ASC</a:t>
            </a:r>
            <a:r>
              <a:rPr lang="en-US" dirty="0"/>
              <a:t> 830 Foreign Currency Matters) as the basis for recording and measuring FX.  This provides the methodology to record the transaction (incurred) FX using a</a:t>
            </a:r>
            <a:r>
              <a:rPr lang="en-US" dirty="0" smtClean="0"/>
              <a:t> </a:t>
            </a:r>
            <a:r>
              <a:rPr lang="en-US" dirty="0"/>
              <a:t>commonly used source in effect at the time the expense was </a:t>
            </a:r>
            <a:r>
              <a:rPr lang="en-US" dirty="0" smtClean="0"/>
              <a:t>made)</a:t>
            </a:r>
          </a:p>
          <a:p>
            <a:endParaRPr lang="en-US" dirty="0" smtClean="0"/>
          </a:p>
          <a:p>
            <a:endParaRPr lang="en-US" dirty="0" smtClean="0"/>
          </a:p>
          <a:p>
            <a:endParaRPr lang="en-US" dirty="0" smtClean="0"/>
          </a:p>
          <a:p>
            <a:r>
              <a:rPr lang="en-US" dirty="0" smtClean="0"/>
              <a:t>what about if required by contract, charge direct?  FAR can be used as reference here….</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25</a:t>
            </a:fld>
            <a:endParaRPr lang="en-US" dirty="0"/>
          </a:p>
        </p:txBody>
      </p:sp>
    </p:spTree>
    <p:extLst>
      <p:ext uri="{BB962C8B-B14F-4D97-AF65-F5344CB8AC3E}">
        <p14:creationId xmlns:p14="http://schemas.microsoft.com/office/powerpoint/2010/main" val="31705669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26</a:t>
            </a:fld>
            <a:endParaRPr lang="en-US" dirty="0"/>
          </a:p>
        </p:txBody>
      </p:sp>
    </p:spTree>
    <p:extLst>
      <p:ext uri="{BB962C8B-B14F-4D97-AF65-F5344CB8AC3E}">
        <p14:creationId xmlns:p14="http://schemas.microsoft.com/office/powerpoint/2010/main" val="5752433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27</a:t>
            </a:fld>
            <a:endParaRPr lang="en-US" dirty="0"/>
          </a:p>
        </p:txBody>
      </p:sp>
    </p:spTree>
    <p:extLst>
      <p:ext uri="{BB962C8B-B14F-4D97-AF65-F5344CB8AC3E}">
        <p14:creationId xmlns:p14="http://schemas.microsoft.com/office/powerpoint/2010/main" val="23745020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clear who</a:t>
            </a:r>
            <a:r>
              <a:rPr lang="en-US" baseline="0" dirty="0" smtClean="0"/>
              <a:t> approves or authorizes any deviations from a subawardee’s NICRA (is it still the Federal agency or the prime contract holder?)</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28</a:t>
            </a:fld>
            <a:endParaRPr lang="en-US" dirty="0"/>
          </a:p>
        </p:txBody>
      </p:sp>
    </p:spTree>
    <p:extLst>
      <p:ext uri="{BB962C8B-B14F-4D97-AF65-F5344CB8AC3E}">
        <p14:creationId xmlns:p14="http://schemas.microsoft.com/office/powerpoint/2010/main" val="15037883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29</a:t>
            </a:fld>
            <a:endParaRPr lang="en-US" dirty="0"/>
          </a:p>
        </p:txBody>
      </p:sp>
    </p:spTree>
    <p:extLst>
      <p:ext uri="{BB962C8B-B14F-4D97-AF65-F5344CB8AC3E}">
        <p14:creationId xmlns:p14="http://schemas.microsoft.com/office/powerpoint/2010/main" val="32302678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30</a:t>
            </a:fld>
            <a:endParaRPr lang="en-US" dirty="0"/>
          </a:p>
        </p:txBody>
      </p:sp>
    </p:spTree>
    <p:extLst>
      <p:ext uri="{BB962C8B-B14F-4D97-AF65-F5344CB8AC3E}">
        <p14:creationId xmlns:p14="http://schemas.microsoft.com/office/powerpoint/2010/main" val="30333915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31</a:t>
            </a:fld>
            <a:endParaRPr lang="en-US" dirty="0"/>
          </a:p>
        </p:txBody>
      </p:sp>
    </p:spTree>
    <p:extLst>
      <p:ext uri="{BB962C8B-B14F-4D97-AF65-F5344CB8AC3E}">
        <p14:creationId xmlns:p14="http://schemas.microsoft.com/office/powerpoint/2010/main" val="3750158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32</a:t>
            </a:fld>
            <a:endParaRPr lang="en-US" dirty="0"/>
          </a:p>
        </p:txBody>
      </p:sp>
    </p:spTree>
    <p:extLst>
      <p:ext uri="{BB962C8B-B14F-4D97-AF65-F5344CB8AC3E}">
        <p14:creationId xmlns:p14="http://schemas.microsoft.com/office/powerpoint/2010/main" val="13693743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6">
              <a:defRPr/>
            </a:pPr>
            <a:r>
              <a:rPr lang="en-US" dirty="0" smtClean="0"/>
              <a:t>The new SuperCircular</a:t>
            </a:r>
            <a:r>
              <a:rPr lang="en-US" baseline="0" dirty="0" smtClean="0"/>
              <a:t> guidance consolidates multiple duplicative and inconsistent OMB guidance documents into one streamlined rule</a:t>
            </a:r>
            <a:endParaRPr lang="en-US" dirty="0" smtClean="0"/>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a:t>
            </a:fld>
            <a:endParaRPr lang="en-US" dirty="0"/>
          </a:p>
        </p:txBody>
      </p:sp>
    </p:spTree>
    <p:extLst>
      <p:ext uri="{BB962C8B-B14F-4D97-AF65-F5344CB8AC3E}">
        <p14:creationId xmlns:p14="http://schemas.microsoft.com/office/powerpoint/2010/main" val="40423169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33</a:t>
            </a:fld>
            <a:endParaRPr lang="en-US" dirty="0"/>
          </a:p>
        </p:txBody>
      </p:sp>
    </p:spTree>
    <p:extLst>
      <p:ext uri="{BB962C8B-B14F-4D97-AF65-F5344CB8AC3E}">
        <p14:creationId xmlns:p14="http://schemas.microsoft.com/office/powerpoint/2010/main" val="3300262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34</a:t>
            </a:fld>
            <a:endParaRPr lang="en-US" dirty="0"/>
          </a:p>
        </p:txBody>
      </p:sp>
    </p:spTree>
    <p:extLst>
      <p:ext uri="{BB962C8B-B14F-4D97-AF65-F5344CB8AC3E}">
        <p14:creationId xmlns:p14="http://schemas.microsoft.com/office/powerpoint/2010/main" val="25965842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35</a:t>
            </a:fld>
            <a:endParaRPr lang="en-US" dirty="0"/>
          </a:p>
        </p:txBody>
      </p:sp>
    </p:spTree>
    <p:extLst>
      <p:ext uri="{BB962C8B-B14F-4D97-AF65-F5344CB8AC3E}">
        <p14:creationId xmlns:p14="http://schemas.microsoft.com/office/powerpoint/2010/main" val="17424172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36</a:t>
            </a:fld>
            <a:endParaRPr lang="en-US" dirty="0"/>
          </a:p>
        </p:txBody>
      </p:sp>
    </p:spTree>
    <p:extLst>
      <p:ext uri="{BB962C8B-B14F-4D97-AF65-F5344CB8AC3E}">
        <p14:creationId xmlns:p14="http://schemas.microsoft.com/office/powerpoint/2010/main" val="255502652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37</a:t>
            </a:fld>
            <a:endParaRPr lang="en-US" dirty="0"/>
          </a:p>
        </p:txBody>
      </p:sp>
    </p:spTree>
    <p:extLst>
      <p:ext uri="{BB962C8B-B14F-4D97-AF65-F5344CB8AC3E}">
        <p14:creationId xmlns:p14="http://schemas.microsoft.com/office/powerpoint/2010/main" val="33210991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Written Policy is referred to in Guidance at least 25 times</a:t>
            </a:r>
          </a:p>
          <a:p>
            <a:r>
              <a:rPr lang="en-US" dirty="0"/>
              <a:t>	</a:t>
            </a:r>
            <a:r>
              <a:rPr lang="en-US" dirty="0" smtClean="0"/>
              <a:t>financial management</a:t>
            </a:r>
          </a:p>
          <a:p>
            <a:r>
              <a:rPr lang="en-US" dirty="0" smtClean="0"/>
              <a:t>Payment</a:t>
            </a:r>
          </a:p>
          <a:p>
            <a:r>
              <a:rPr lang="en-US" dirty="0" smtClean="0"/>
              <a:t>Procurement</a:t>
            </a:r>
          </a:p>
          <a:p>
            <a:r>
              <a:rPr lang="en-US" dirty="0" smtClean="0"/>
              <a:t>Compensation</a:t>
            </a:r>
          </a:p>
          <a:p>
            <a:r>
              <a:rPr lang="en-US" dirty="0" smtClean="0"/>
              <a:t>Relocation</a:t>
            </a:r>
          </a:p>
          <a:p>
            <a:r>
              <a:rPr lang="en-US" dirty="0" smtClean="0"/>
              <a:t>Travel</a:t>
            </a:r>
          </a:p>
          <a:p>
            <a:r>
              <a:rPr lang="en-US" dirty="0" smtClean="0"/>
              <a:t>Effort Reporting</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38</a:t>
            </a:fld>
            <a:endParaRPr lang="en-US" dirty="0"/>
          </a:p>
        </p:txBody>
      </p:sp>
    </p:spTree>
    <p:extLst>
      <p:ext uri="{BB962C8B-B14F-4D97-AF65-F5344CB8AC3E}">
        <p14:creationId xmlns:p14="http://schemas.microsoft.com/office/powerpoint/2010/main" val="12562008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39</a:t>
            </a:fld>
            <a:endParaRPr lang="en-US" dirty="0"/>
          </a:p>
        </p:txBody>
      </p:sp>
    </p:spTree>
    <p:extLst>
      <p:ext uri="{BB962C8B-B14F-4D97-AF65-F5344CB8AC3E}">
        <p14:creationId xmlns:p14="http://schemas.microsoft.com/office/powerpoint/2010/main" val="393682743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40</a:t>
            </a:fld>
            <a:endParaRPr lang="en-US" dirty="0"/>
          </a:p>
        </p:txBody>
      </p:sp>
    </p:spTree>
    <p:extLst>
      <p:ext uri="{BB962C8B-B14F-4D97-AF65-F5344CB8AC3E}">
        <p14:creationId xmlns:p14="http://schemas.microsoft.com/office/powerpoint/2010/main" val="36846181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r>
              <a:rPr lang="en-US" baseline="0" dirty="0" smtClean="0"/>
              <a:t>  </a:t>
            </a:r>
            <a:r>
              <a:rPr lang="en-US" dirty="0" smtClean="0"/>
              <a:t> Awardees</a:t>
            </a:r>
            <a:r>
              <a:rPr lang="en-US" baseline="0" dirty="0" smtClean="0"/>
              <a:t> need to begin (now) to assess and identify changes needed to meet compliance requirements – they need time to identify what is needed, perform any cost impacts and prepare any needed notifications and get approvals</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5</a:t>
            </a:fld>
            <a:endParaRPr lang="en-US" dirty="0"/>
          </a:p>
        </p:txBody>
      </p:sp>
    </p:spTree>
    <p:extLst>
      <p:ext uri="{BB962C8B-B14F-4D97-AF65-F5344CB8AC3E}">
        <p14:creationId xmlns:p14="http://schemas.microsoft.com/office/powerpoint/2010/main" val="735782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this means:</a:t>
            </a:r>
          </a:p>
          <a:p>
            <a:pPr marL="177845" indent="-177845">
              <a:buFontTx/>
              <a:buChar char="-"/>
            </a:pPr>
            <a:r>
              <a:rPr lang="en-US" baseline="0" dirty="0" smtClean="0"/>
              <a:t>Less ‘proscriptive’ compliance requirements</a:t>
            </a:r>
          </a:p>
          <a:p>
            <a:pPr marL="177845" indent="-177845">
              <a:buFontTx/>
              <a:buChar char="-"/>
            </a:pPr>
            <a:r>
              <a:rPr lang="en-US" baseline="0" dirty="0" smtClean="0"/>
              <a:t>BUT, onus on organization to make sure compliance framework and internal controls ensure performance</a:t>
            </a:r>
          </a:p>
          <a:p>
            <a:pPr marL="652098" lvl="1" indent="-177845">
              <a:buFontTx/>
              <a:buChar char="-"/>
            </a:pPr>
            <a:r>
              <a:rPr lang="en-US" baseline="0" dirty="0" smtClean="0"/>
              <a:t>Effectively this requires Awards (grants and coops) to be managed similarly to contracts</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6</a:t>
            </a:fld>
            <a:endParaRPr lang="en-US" dirty="0"/>
          </a:p>
        </p:txBody>
      </p:sp>
    </p:spTree>
    <p:extLst>
      <p:ext uri="{BB962C8B-B14F-4D97-AF65-F5344CB8AC3E}">
        <p14:creationId xmlns:p14="http://schemas.microsoft.com/office/powerpoint/2010/main" val="356444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17650" y="1157288"/>
            <a:ext cx="4319588" cy="3238500"/>
          </a:xfrm>
        </p:spPr>
      </p:sp>
      <p:sp>
        <p:nvSpPr>
          <p:cNvPr id="3" name="Notes Placeholder 2"/>
          <p:cNvSpPr>
            <a:spLocks noGrp="1"/>
          </p:cNvSpPr>
          <p:nvPr>
            <p:ph type="body" idx="1"/>
          </p:nvPr>
        </p:nvSpPr>
        <p:spPr/>
        <p:txBody>
          <a:bodyPr/>
          <a:lstStyle/>
          <a:p>
            <a:r>
              <a:rPr lang="en-US" dirty="0" smtClean="0"/>
              <a:t>Note on profit – recognized long-standing practice that non federal entities NOT permitted to keep profit unless expressly authorized by the terms and conditions of the award</a:t>
            </a:r>
          </a:p>
          <a:p>
            <a:endParaRPr lang="en-US" dirty="0"/>
          </a:p>
          <a:p>
            <a:r>
              <a:rPr lang="en-US" dirty="0" smtClean="0"/>
              <a:t>Certifications – Signed by official who can legally bind the organization</a:t>
            </a:r>
          </a:p>
          <a:p>
            <a:r>
              <a:rPr lang="en-US" dirty="0" smtClean="0"/>
              <a:t>Penalties under the False Claims Act</a:t>
            </a:r>
          </a:p>
          <a:p>
            <a:r>
              <a:rPr lang="en-US" dirty="0" smtClean="0"/>
              <a:t>Suspension and Debarment in remedies for noncompliance</a:t>
            </a:r>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7</a:t>
            </a:fld>
            <a:endParaRPr lang="en-US" dirty="0"/>
          </a:p>
        </p:txBody>
      </p:sp>
    </p:spTree>
    <p:extLst>
      <p:ext uri="{BB962C8B-B14F-4D97-AF65-F5344CB8AC3E}">
        <p14:creationId xmlns:p14="http://schemas.microsoft.com/office/powerpoint/2010/main" val="3026656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definition includes </a:t>
            </a:r>
            <a:r>
              <a:rPr lang="en-US" baseline="0" dirty="0" smtClean="0"/>
              <a:t>cost reimbursable contracts issued to Universities or NFPs as a way to call out that these organizations must still follow the cost principles of the circular (not FAR). </a:t>
            </a:r>
          </a:p>
          <a:p>
            <a:endParaRPr lang="en-US" baseline="0" dirty="0" smtClean="0"/>
          </a:p>
          <a:p>
            <a:r>
              <a:rPr lang="en-US" baseline="0" dirty="0" smtClean="0"/>
              <a:t>Under the new circular, the following portions are applicable to cost reimbursable contracts:  </a:t>
            </a:r>
          </a:p>
          <a:p>
            <a:r>
              <a:rPr lang="en-US" baseline="0" dirty="0" smtClean="0"/>
              <a:t>	- ONLY the post-award requirements regarding subrecipient monitoring and fixed amount awards</a:t>
            </a:r>
          </a:p>
          <a:p>
            <a:r>
              <a:rPr lang="en-US" baseline="0" dirty="0" smtClean="0"/>
              <a:t>	                 (and any FAR related requirements for subaward monitoring)</a:t>
            </a:r>
          </a:p>
          <a:p>
            <a:r>
              <a:rPr lang="en-US" baseline="0" dirty="0" smtClean="0"/>
              <a:t>	- ALL cost principles (FAR Part 31 does not apply)</a:t>
            </a:r>
          </a:p>
          <a:p>
            <a:r>
              <a:rPr lang="en-US" baseline="0" dirty="0" smtClean="0"/>
              <a:t>		* reinforces the fact that the OMB cost principles apply (not FAR)</a:t>
            </a:r>
          </a:p>
          <a:p>
            <a:r>
              <a:rPr lang="en-US" baseline="0" dirty="0" smtClean="0"/>
              <a:t>	- All single audit requirements</a:t>
            </a:r>
          </a:p>
          <a:p>
            <a:endParaRPr lang="en-US" baseline="0" dirty="0" smtClean="0"/>
          </a:p>
          <a:p>
            <a:r>
              <a:rPr lang="en-US" baseline="0" dirty="0" smtClean="0"/>
              <a:t>	** However, when CAS is applicable, CAS take precedence over the requirements above if there is a conflict</a:t>
            </a:r>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8</a:t>
            </a:fld>
            <a:endParaRPr lang="en-US" dirty="0"/>
          </a:p>
        </p:txBody>
      </p:sp>
    </p:spTree>
    <p:extLst>
      <p:ext uri="{BB962C8B-B14F-4D97-AF65-F5344CB8AC3E}">
        <p14:creationId xmlns:p14="http://schemas.microsoft.com/office/powerpoint/2010/main" val="772360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smtClean="0"/>
              <a:t>The substance of the award determines the treatment, regardless of the name used to refer to the award agreement</a:t>
            </a:r>
          </a:p>
          <a:p>
            <a:pPr lvl="1"/>
            <a:endParaRPr lang="en-US" sz="1000" dirty="0" smtClean="0"/>
          </a:p>
          <a:p>
            <a:pPr lvl="1"/>
            <a:r>
              <a:rPr lang="en-US" sz="1800" dirty="0" smtClean="0"/>
              <a:t>If the awardee meets the definition of a “</a:t>
            </a:r>
            <a:r>
              <a:rPr lang="en-US" sz="1800" dirty="0" err="1" smtClean="0"/>
              <a:t>subrecipient</a:t>
            </a:r>
            <a:r>
              <a:rPr lang="en-US" sz="1800" dirty="0" smtClean="0"/>
              <a:t>,” it must comply with the provisions applicable to a </a:t>
            </a:r>
            <a:r>
              <a:rPr lang="en-US" sz="1800" dirty="0" err="1" smtClean="0"/>
              <a:t>subrecipient</a:t>
            </a:r>
            <a:r>
              <a:rPr lang="en-US" sz="1800" dirty="0" smtClean="0"/>
              <a:t> regardless if the pass-through entity calls it a “subcontract” </a:t>
            </a:r>
          </a:p>
          <a:p>
            <a:pPr lvl="1"/>
            <a:endParaRPr lang="en-US" sz="1000" dirty="0" smtClean="0"/>
          </a:p>
          <a:p>
            <a:pPr lvl="1"/>
            <a:r>
              <a:rPr lang="en-US" sz="1800" dirty="0" smtClean="0"/>
              <a:t>If the awardee meets the definition of a “contractor,” it must comply with the provisions applicable to a contractor regardless if the agreement is referred to as a “vendor agreement” or “subcontract” or “subreceipient”</a:t>
            </a:r>
          </a:p>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9</a:t>
            </a:fld>
            <a:endParaRPr lang="en-US" dirty="0"/>
          </a:p>
        </p:txBody>
      </p:sp>
    </p:spTree>
    <p:extLst>
      <p:ext uri="{BB962C8B-B14F-4D97-AF65-F5344CB8AC3E}">
        <p14:creationId xmlns:p14="http://schemas.microsoft.com/office/powerpoint/2010/main" val="1779475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3A7DD5-4450-49A3-AC9F-3B2737C5960A}" type="slidenum">
              <a:rPr lang="en-US" smtClean="0"/>
              <a:t>10</a:t>
            </a:fld>
            <a:endParaRPr lang="en-US" dirty="0"/>
          </a:p>
        </p:txBody>
      </p:sp>
    </p:spTree>
    <p:extLst>
      <p:ext uri="{BB962C8B-B14F-4D97-AF65-F5344CB8AC3E}">
        <p14:creationId xmlns:p14="http://schemas.microsoft.com/office/powerpoint/2010/main" val="347754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743200"/>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9" name="Rectangle 8"/>
          <p:cNvSpPr/>
          <p:nvPr/>
        </p:nvSpPr>
        <p:spPr>
          <a:xfrm>
            <a:off x="990600" y="914400"/>
            <a:ext cx="7391400" cy="3429000"/>
          </a:xfrm>
          <a:prstGeom prst="rect">
            <a:avLst/>
          </a:prstGeom>
          <a:solidFill>
            <a:schemeClr val="bg1">
              <a:alpha val="80000"/>
            </a:schemeClr>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371600" y="2743200"/>
            <a:ext cx="6400800" cy="1600200"/>
          </a:xfrm>
        </p:spPr>
        <p:txBody>
          <a:bodyPr/>
          <a:lstStyle>
            <a:lvl1pPr algn="ctr">
              <a:defRPr lang="en-US" sz="1150"/>
            </a:lvl1pPr>
          </a:lstStyle>
          <a:p>
            <a:r>
              <a:rPr lang="en-US" sz="3600" b="1" dirty="0" smtClean="0">
                <a:solidFill>
                  <a:srgbClr val="657284"/>
                </a:solidFill>
                <a:latin typeface="+mj-lt"/>
                <a:ea typeface="Times New Roman"/>
                <a:cs typeface="Calibri"/>
              </a:rPr>
              <a:t>TITLE</a:t>
            </a:r>
            <a:endParaRPr lang="en-US" sz="1150" dirty="0">
              <a:latin typeface="+mj-lt"/>
              <a:ea typeface="Times New Roman"/>
              <a:cs typeface="Times New Roman"/>
            </a:endParaRPr>
          </a:p>
        </p:txBody>
      </p:sp>
      <p:sp>
        <p:nvSpPr>
          <p:cNvPr id="3" name="Subtitle 2"/>
          <p:cNvSpPr>
            <a:spLocks noGrp="1"/>
          </p:cNvSpPr>
          <p:nvPr>
            <p:ph type="subTitle" idx="1" hasCustomPrompt="1"/>
          </p:nvPr>
        </p:nvSpPr>
        <p:spPr>
          <a:xfrm>
            <a:off x="1371600" y="4572000"/>
            <a:ext cx="6400800" cy="1371600"/>
          </a:xfrm>
        </p:spPr>
        <p:txBody>
          <a:bodyPr/>
          <a:lstStyle>
            <a:lvl1pPr marL="0" indent="0" algn="ctr">
              <a:buNone/>
              <a:defRPr lang="en-US" sz="1150"/>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z="2200" dirty="0" smtClean="0">
                <a:solidFill>
                  <a:srgbClr val="657284"/>
                </a:solidFill>
                <a:latin typeface="+mn-lt"/>
                <a:ea typeface="Times New Roman"/>
                <a:cs typeface="Calibri"/>
              </a:rPr>
              <a:t>SUBTITLE</a:t>
            </a:r>
            <a:br>
              <a:rPr lang="en-US" sz="2200" dirty="0" smtClean="0">
                <a:solidFill>
                  <a:srgbClr val="657284"/>
                </a:solidFill>
                <a:latin typeface="+mn-lt"/>
                <a:ea typeface="Times New Roman"/>
                <a:cs typeface="Calibri"/>
              </a:rPr>
            </a:br>
            <a:r>
              <a:rPr lang="en-US" sz="1600" dirty="0" smtClean="0">
                <a:solidFill>
                  <a:srgbClr val="657284"/>
                </a:solidFill>
                <a:latin typeface="+mn-lt"/>
                <a:ea typeface="Times New Roman"/>
                <a:cs typeface="Calibri"/>
              </a:rPr>
              <a:t>Month, xx, 20xx</a:t>
            </a:r>
            <a:endParaRPr lang="en-US" sz="1150" dirty="0">
              <a:latin typeface="+mn-lt"/>
              <a:ea typeface="Times New Roman"/>
              <a:cs typeface="Times New Roman"/>
            </a:endParaRPr>
          </a:p>
        </p:txBody>
      </p:sp>
    </p:spTree>
    <p:extLst>
      <p:ext uri="{BB962C8B-B14F-4D97-AF65-F5344CB8AC3E}">
        <p14:creationId xmlns:p14="http://schemas.microsoft.com/office/powerpoint/2010/main" val="415539014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buClr>
                <a:schemeClr val="accent6"/>
              </a:buClr>
              <a:defRPr lang="en-US" sz="2200" kern="1200" dirty="0" smtClean="0">
                <a:solidFill>
                  <a:srgbClr val="657284"/>
                </a:solidFill>
                <a:latin typeface="+mn-lt"/>
                <a:ea typeface="Times New Roman"/>
                <a:cs typeface="Calibri"/>
              </a:defRPr>
            </a:lvl1pPr>
            <a:lvl2pPr>
              <a:buClr>
                <a:schemeClr val="accent6"/>
              </a:buClr>
              <a:defRPr lang="en-US" sz="2200" kern="1200" dirty="0" smtClean="0">
                <a:solidFill>
                  <a:srgbClr val="657284"/>
                </a:solidFill>
                <a:latin typeface="+mn-lt"/>
                <a:ea typeface="Times New Roman"/>
                <a:cs typeface="Calibri"/>
              </a:defRPr>
            </a:lvl2pPr>
            <a:lvl3pPr>
              <a:buClr>
                <a:schemeClr val="accent6"/>
              </a:buClr>
              <a:defRPr lang="en-US" sz="2200" kern="1200" dirty="0" smtClean="0">
                <a:solidFill>
                  <a:srgbClr val="657284"/>
                </a:solidFill>
                <a:latin typeface="+mn-lt"/>
                <a:ea typeface="Times New Roman"/>
                <a:cs typeface="Calibri"/>
              </a:defRPr>
            </a:lvl3pPr>
            <a:lvl4pPr>
              <a:buClr>
                <a:schemeClr val="accent6"/>
              </a:buClr>
              <a:defRPr lang="en-US" sz="2200" kern="1200" dirty="0" smtClean="0">
                <a:solidFill>
                  <a:srgbClr val="657284"/>
                </a:solidFill>
                <a:latin typeface="+mn-lt"/>
                <a:ea typeface="Times New Roman"/>
                <a:cs typeface="Calibri"/>
              </a:defRPr>
            </a:lvl4pPr>
            <a:lvl5pPr>
              <a:buClr>
                <a:schemeClr val="accent6"/>
              </a:buClr>
              <a:defRPr lang="en-US" sz="2200" kern="1200" dirty="0" smtClean="0">
                <a:solidFill>
                  <a:srgbClr val="657284"/>
                </a:solidFill>
                <a:latin typeface="+mn-lt"/>
                <a:ea typeface="Times New Roman"/>
                <a:cs typeface="Calibri"/>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a:xfrm>
            <a:off x="2362200" y="6356350"/>
            <a:ext cx="4038600" cy="365125"/>
          </a:xfrm>
        </p:spPr>
        <p:txBody>
          <a:bodyPr/>
          <a:lstStyle/>
          <a:p>
            <a:fld id="{C951D92F-F6B7-45A7-883F-FE7D97E52EF0}" type="slidenum">
              <a:rPr lang="en-US" smtClean="0"/>
              <a:t>‹#›</a:t>
            </a:fld>
            <a:endParaRPr lang="en-US" dirty="0"/>
          </a:p>
        </p:txBody>
      </p:sp>
      <p:sp>
        <p:nvSpPr>
          <p:cNvPr id="7" name="Title 1"/>
          <p:cNvSpPr txBox="1">
            <a:spLocks/>
          </p:cNvSpPr>
          <p:nvPr userDrawn="1"/>
        </p:nvSpPr>
        <p:spPr>
          <a:xfrm>
            <a:off x="6934200" y="304800"/>
            <a:ext cx="2209800" cy="868362"/>
          </a:xfrm>
          <a:prstGeom prst="rect">
            <a:avLst/>
          </a:prstGeom>
          <a:solidFill>
            <a:schemeClr val="bg1"/>
          </a:solidFill>
        </p:spPr>
        <p:txBody>
          <a:bodyPr vert="horz" lIns="91440" tIns="45720" rIns="91440" bIns="45720" rtlCol="0" anchor="ctr">
            <a:normAutofit/>
          </a:bodyPr>
          <a:lstStyle>
            <a:lvl1pPr algn="l" defTabSz="914400" rtl="0" eaLnBrk="1" latinLnBrk="0" hangingPunct="1">
              <a:spcBef>
                <a:spcPct val="0"/>
              </a:spcBef>
              <a:buNone/>
              <a:defRPr lang="en-US" sz="3200" b="1" kern="1200" dirty="0" smtClean="0">
                <a:solidFill>
                  <a:schemeClr val="bg1"/>
                </a:solidFill>
                <a:latin typeface="Arial"/>
                <a:ea typeface="+mj-ea"/>
                <a:cs typeface="Arial"/>
              </a:defRPr>
            </a:lvl1pPr>
          </a:lstStyle>
          <a:p>
            <a:endParaRPr lang="en-US" dirty="0"/>
          </a:p>
        </p:txBody>
      </p:sp>
    </p:spTree>
    <p:extLst>
      <p:ext uri="{BB962C8B-B14F-4D97-AF65-F5344CB8AC3E}">
        <p14:creationId xmlns:p14="http://schemas.microsoft.com/office/powerpoint/2010/main" val="425183075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rgbClr val="69788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a:t>
            </a:r>
            <a:endParaRPr lang="en-US" dirty="0"/>
          </a:p>
        </p:txBody>
      </p:sp>
      <p:sp>
        <p:nvSpPr>
          <p:cNvPr id="6" name="Slide Number Placeholder 5"/>
          <p:cNvSpPr>
            <a:spLocks noGrp="1"/>
          </p:cNvSpPr>
          <p:nvPr>
            <p:ph type="sldNum" sz="quarter" idx="12"/>
          </p:nvPr>
        </p:nvSpPr>
        <p:spPr/>
        <p:txBody>
          <a:bodyPr/>
          <a:lstStyle/>
          <a:p>
            <a:fld id="{E6AD2AC2-39E4-4C35-887E-6DEEE088F52B}" type="slidenum">
              <a:rPr lang="en-US" smtClean="0"/>
              <a:t>‹#›</a:t>
            </a:fld>
            <a:endParaRPr lang="en-US" dirty="0"/>
          </a:p>
        </p:txBody>
      </p:sp>
    </p:spTree>
    <p:extLst>
      <p:ext uri="{BB962C8B-B14F-4D97-AF65-F5344CB8AC3E}">
        <p14:creationId xmlns:p14="http://schemas.microsoft.com/office/powerpoint/2010/main" val="23308101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normAutofit/>
          </a:bodyPr>
          <a:lstStyle>
            <a:lvl1pPr>
              <a:buClr>
                <a:schemeClr val="accent6"/>
              </a:buClr>
              <a:defRPr lang="en-US" sz="2200" kern="1200" dirty="0" smtClean="0">
                <a:solidFill>
                  <a:srgbClr val="657284"/>
                </a:solidFill>
                <a:latin typeface="Arial"/>
                <a:ea typeface="Times New Roman"/>
                <a:cs typeface="Arial"/>
              </a:defRPr>
            </a:lvl1pPr>
            <a:lvl2pPr>
              <a:buClr>
                <a:schemeClr val="accent6"/>
              </a:buClr>
              <a:defRPr lang="en-US" sz="2200" kern="1200" dirty="0" smtClean="0">
                <a:solidFill>
                  <a:srgbClr val="657284"/>
                </a:solidFill>
                <a:latin typeface="Arial"/>
                <a:ea typeface="Times New Roman"/>
                <a:cs typeface="Arial"/>
              </a:defRPr>
            </a:lvl2pPr>
            <a:lvl3pPr>
              <a:buClr>
                <a:schemeClr val="accent6"/>
              </a:buClr>
              <a:defRPr lang="en-US" sz="2200" kern="1200" dirty="0" smtClean="0">
                <a:solidFill>
                  <a:srgbClr val="657284"/>
                </a:solidFill>
                <a:latin typeface="Arial"/>
                <a:ea typeface="Times New Roman"/>
                <a:cs typeface="Arial"/>
              </a:defRPr>
            </a:lvl3pPr>
            <a:lvl4pPr>
              <a:buClr>
                <a:schemeClr val="accent6"/>
              </a:buClr>
              <a:defRPr lang="en-US" sz="2200" kern="1200" dirty="0" smtClean="0">
                <a:solidFill>
                  <a:srgbClr val="657284"/>
                </a:solidFill>
                <a:latin typeface="Arial"/>
                <a:ea typeface="Times New Roman"/>
                <a:cs typeface="Arial"/>
              </a:defRPr>
            </a:lvl4pPr>
            <a:lvl5pPr>
              <a:buClr>
                <a:schemeClr val="accent6"/>
              </a:buClr>
              <a:defRPr lang="en-US" sz="2200" kern="1200" dirty="0" smtClean="0">
                <a:solidFill>
                  <a:srgbClr val="657284"/>
                </a:solidFill>
                <a:latin typeface="Arial"/>
                <a:ea typeface="Times New Roman"/>
                <a:cs typeface="Aria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buClr>
                <a:schemeClr val="accent6"/>
              </a:buClr>
              <a:defRPr lang="en-US" sz="2200" kern="1200" dirty="0" smtClean="0">
                <a:solidFill>
                  <a:srgbClr val="657284"/>
                </a:solidFill>
                <a:latin typeface="Arial"/>
                <a:ea typeface="Times New Roman"/>
                <a:cs typeface="Arial"/>
              </a:defRPr>
            </a:lvl1pPr>
            <a:lvl2pPr>
              <a:buClr>
                <a:schemeClr val="accent6"/>
              </a:buClr>
              <a:defRPr lang="en-US" sz="2200" kern="1200" dirty="0" smtClean="0">
                <a:solidFill>
                  <a:srgbClr val="657284"/>
                </a:solidFill>
                <a:latin typeface="Arial"/>
                <a:ea typeface="Times New Roman"/>
                <a:cs typeface="Arial"/>
              </a:defRPr>
            </a:lvl2pPr>
            <a:lvl3pPr>
              <a:buClr>
                <a:schemeClr val="accent6"/>
              </a:buClr>
              <a:defRPr lang="en-US" sz="2200" kern="1200" dirty="0" smtClean="0">
                <a:solidFill>
                  <a:srgbClr val="657284"/>
                </a:solidFill>
                <a:latin typeface="Arial"/>
                <a:ea typeface="Times New Roman"/>
                <a:cs typeface="Arial"/>
              </a:defRPr>
            </a:lvl3pPr>
            <a:lvl4pPr>
              <a:buClr>
                <a:schemeClr val="accent6"/>
              </a:buClr>
              <a:defRPr lang="en-US" sz="2200" kern="1200" dirty="0" smtClean="0">
                <a:solidFill>
                  <a:srgbClr val="657284"/>
                </a:solidFill>
                <a:latin typeface="Arial"/>
                <a:ea typeface="Times New Roman"/>
                <a:cs typeface="Arial"/>
              </a:defRPr>
            </a:lvl4pPr>
            <a:lvl5pPr>
              <a:buClr>
                <a:schemeClr val="accent6"/>
              </a:buClr>
              <a:defRPr lang="en-US" sz="2200" kern="1200" dirty="0" smtClean="0">
                <a:solidFill>
                  <a:srgbClr val="657284"/>
                </a:solidFill>
                <a:latin typeface="Arial"/>
                <a:ea typeface="Times New Roman"/>
                <a:cs typeface="Aria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a:t>
            </a:r>
            <a:endParaRPr lang="en-US" dirty="0"/>
          </a:p>
        </p:txBody>
      </p:sp>
      <p:sp>
        <p:nvSpPr>
          <p:cNvPr id="7" name="Slide Number Placeholder 6"/>
          <p:cNvSpPr>
            <a:spLocks noGrp="1"/>
          </p:cNvSpPr>
          <p:nvPr>
            <p:ph type="sldNum" sz="quarter" idx="12"/>
          </p:nvPr>
        </p:nvSpPr>
        <p:spPr/>
        <p:txBody>
          <a:bodyPr/>
          <a:lstStyle/>
          <a:p>
            <a:fld id="{E6AD2AC2-39E4-4C35-887E-6DEEE088F52B}" type="slidenum">
              <a:rPr lang="en-US" smtClean="0"/>
              <a:t>‹#›</a:t>
            </a:fld>
            <a:endParaRPr lang="en-US" dirty="0"/>
          </a:p>
        </p:txBody>
      </p:sp>
    </p:spTree>
    <p:extLst>
      <p:ext uri="{BB962C8B-B14F-4D97-AF65-F5344CB8AC3E}">
        <p14:creationId xmlns:p14="http://schemas.microsoft.com/office/powerpoint/2010/main" val="258278065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lang="en-US" sz="2000" b="1" kern="1200" dirty="0" smtClean="0">
                <a:solidFill>
                  <a:schemeClr val="accent6"/>
                </a:solidFill>
                <a:latin typeface="Arial"/>
                <a:ea typeface="Times New Roman"/>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buClr>
                <a:schemeClr val="accent6"/>
              </a:buClr>
              <a:defRPr lang="en-US" sz="2200" kern="1200" dirty="0" smtClean="0">
                <a:solidFill>
                  <a:srgbClr val="657284"/>
                </a:solidFill>
                <a:latin typeface="Arial"/>
                <a:ea typeface="Times New Roman"/>
                <a:cs typeface="Arial"/>
              </a:defRPr>
            </a:lvl1pPr>
            <a:lvl2pPr>
              <a:buClr>
                <a:schemeClr val="accent6"/>
              </a:buClr>
              <a:defRPr lang="en-US" sz="2200" kern="1200" dirty="0" smtClean="0">
                <a:solidFill>
                  <a:srgbClr val="657284"/>
                </a:solidFill>
                <a:latin typeface="Arial"/>
                <a:ea typeface="Times New Roman"/>
                <a:cs typeface="Arial"/>
              </a:defRPr>
            </a:lvl2pPr>
            <a:lvl3pPr>
              <a:buClr>
                <a:schemeClr val="accent6"/>
              </a:buClr>
              <a:defRPr lang="en-US" sz="2200" kern="1200" dirty="0" smtClean="0">
                <a:solidFill>
                  <a:srgbClr val="657284"/>
                </a:solidFill>
                <a:latin typeface="Arial"/>
                <a:ea typeface="Times New Roman"/>
                <a:cs typeface="Arial"/>
              </a:defRPr>
            </a:lvl3pPr>
            <a:lvl4pPr>
              <a:buClr>
                <a:schemeClr val="accent6"/>
              </a:buClr>
              <a:defRPr lang="en-US" sz="2200" kern="1200" dirty="0" smtClean="0">
                <a:solidFill>
                  <a:srgbClr val="657284"/>
                </a:solidFill>
                <a:latin typeface="Arial"/>
                <a:ea typeface="Times New Roman"/>
                <a:cs typeface="Arial"/>
              </a:defRPr>
            </a:lvl4pPr>
            <a:lvl5pPr>
              <a:buClr>
                <a:schemeClr val="accent6"/>
              </a:buClr>
              <a:defRPr lang="en-US" sz="2200" kern="1200" dirty="0" smtClean="0">
                <a:solidFill>
                  <a:srgbClr val="657284"/>
                </a:solidFill>
                <a:latin typeface="Arial"/>
                <a:ea typeface="Times New Roman"/>
                <a:cs typeface="Aria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en-US" sz="2000" b="1" kern="1200" dirty="0" smtClean="0">
                <a:solidFill>
                  <a:schemeClr val="accent6"/>
                </a:solidFill>
                <a:latin typeface="Arial"/>
                <a:ea typeface="Times New Roman"/>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buClr>
                <a:schemeClr val="accent6"/>
              </a:buClr>
              <a:defRPr lang="en-US" sz="2200" kern="1200" dirty="0" smtClean="0">
                <a:solidFill>
                  <a:srgbClr val="657284"/>
                </a:solidFill>
                <a:latin typeface="Arial"/>
                <a:ea typeface="Times New Roman"/>
                <a:cs typeface="Arial"/>
              </a:defRPr>
            </a:lvl1pPr>
            <a:lvl2pPr>
              <a:buClr>
                <a:schemeClr val="accent6"/>
              </a:buClr>
              <a:defRPr lang="en-US" sz="2200" kern="1200" dirty="0" smtClean="0">
                <a:solidFill>
                  <a:srgbClr val="657284"/>
                </a:solidFill>
                <a:latin typeface="Arial"/>
                <a:ea typeface="Times New Roman"/>
                <a:cs typeface="Arial"/>
              </a:defRPr>
            </a:lvl2pPr>
            <a:lvl3pPr>
              <a:buClr>
                <a:schemeClr val="accent6"/>
              </a:buClr>
              <a:defRPr lang="en-US" sz="2200" kern="1200" dirty="0" smtClean="0">
                <a:solidFill>
                  <a:srgbClr val="657284"/>
                </a:solidFill>
                <a:latin typeface="Arial"/>
                <a:ea typeface="Times New Roman"/>
                <a:cs typeface="Arial"/>
              </a:defRPr>
            </a:lvl3pPr>
            <a:lvl4pPr>
              <a:buClr>
                <a:schemeClr val="accent6"/>
              </a:buClr>
              <a:defRPr lang="en-US" sz="2200" kern="1200" dirty="0" smtClean="0">
                <a:solidFill>
                  <a:srgbClr val="657284"/>
                </a:solidFill>
                <a:latin typeface="Arial"/>
                <a:ea typeface="Times New Roman"/>
                <a:cs typeface="Arial"/>
              </a:defRPr>
            </a:lvl4pPr>
            <a:lvl5pPr>
              <a:buClr>
                <a:schemeClr val="accent6"/>
              </a:buClr>
              <a:defRPr lang="en-US" sz="2200" kern="1200" dirty="0" smtClean="0">
                <a:solidFill>
                  <a:srgbClr val="657284"/>
                </a:solidFill>
                <a:latin typeface="Arial"/>
                <a:ea typeface="Times New Roman"/>
                <a:cs typeface="Aria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a:t>
            </a:r>
            <a:endParaRPr lang="en-US" dirty="0"/>
          </a:p>
        </p:txBody>
      </p:sp>
      <p:sp>
        <p:nvSpPr>
          <p:cNvPr id="9" name="Slide Number Placeholder 8"/>
          <p:cNvSpPr>
            <a:spLocks noGrp="1"/>
          </p:cNvSpPr>
          <p:nvPr>
            <p:ph type="sldNum" sz="quarter" idx="12"/>
          </p:nvPr>
        </p:nvSpPr>
        <p:spPr/>
        <p:txBody>
          <a:bodyPr/>
          <a:lstStyle/>
          <a:p>
            <a:fld id="{E6AD2AC2-39E4-4C35-887E-6DEEE088F52B}" type="slidenum">
              <a:rPr lang="en-US" smtClean="0"/>
              <a:t>‹#›</a:t>
            </a:fld>
            <a:endParaRPr lang="en-US" dirty="0"/>
          </a:p>
        </p:txBody>
      </p:sp>
    </p:spTree>
    <p:extLst>
      <p:ext uri="{BB962C8B-B14F-4D97-AF65-F5344CB8AC3E}">
        <p14:creationId xmlns:p14="http://schemas.microsoft.com/office/powerpoint/2010/main" val="126672433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a:t>
            </a:r>
            <a:endParaRPr lang="en-US" dirty="0"/>
          </a:p>
        </p:txBody>
      </p:sp>
      <p:sp>
        <p:nvSpPr>
          <p:cNvPr id="5" name="Slide Number Placeholder 4"/>
          <p:cNvSpPr>
            <a:spLocks noGrp="1"/>
          </p:cNvSpPr>
          <p:nvPr>
            <p:ph type="sldNum" sz="quarter" idx="12"/>
          </p:nvPr>
        </p:nvSpPr>
        <p:spPr/>
        <p:txBody>
          <a:bodyPr/>
          <a:lstStyle/>
          <a:p>
            <a:fld id="{E6AD2AC2-39E4-4C35-887E-6DEEE088F52B}" type="slidenum">
              <a:rPr lang="en-US" smtClean="0"/>
              <a:t>‹#›</a:t>
            </a:fld>
            <a:endParaRPr lang="en-US" dirty="0"/>
          </a:p>
        </p:txBody>
      </p:sp>
    </p:spTree>
    <p:extLst>
      <p:ext uri="{BB962C8B-B14F-4D97-AF65-F5344CB8AC3E}">
        <p14:creationId xmlns:p14="http://schemas.microsoft.com/office/powerpoint/2010/main" val="332743140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smtClean="0"/>
              <a:t>‹#›</a:t>
            </a:r>
            <a:endParaRPr lang="en-US" dirty="0"/>
          </a:p>
        </p:txBody>
      </p:sp>
      <p:sp>
        <p:nvSpPr>
          <p:cNvPr id="4" name="Slide Number Placeholder 3"/>
          <p:cNvSpPr>
            <a:spLocks noGrp="1"/>
          </p:cNvSpPr>
          <p:nvPr>
            <p:ph type="sldNum" sz="quarter" idx="12"/>
          </p:nvPr>
        </p:nvSpPr>
        <p:spPr/>
        <p:txBody>
          <a:bodyPr/>
          <a:lstStyle/>
          <a:p>
            <a:fld id="{E6AD2AC2-39E4-4C35-887E-6DEEE088F52B}" type="slidenum">
              <a:rPr lang="en-US" smtClean="0"/>
              <a:t>‹#›</a:t>
            </a:fld>
            <a:endParaRPr lang="en-US" dirty="0"/>
          </a:p>
        </p:txBody>
      </p:sp>
    </p:spTree>
    <p:extLst>
      <p:ext uri="{BB962C8B-B14F-4D97-AF65-F5344CB8AC3E}">
        <p14:creationId xmlns:p14="http://schemas.microsoft.com/office/powerpoint/2010/main" val="45652878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jpeg"/><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RG-HighRes-Logo.jpg"/>
          <p:cNvPicPr>
            <a:picLocks noChangeAspect="1"/>
          </p:cNvPicPr>
          <p:nvPr/>
        </p:nvPicPr>
        <p:blipFill>
          <a:blip r:embed="rId9" cstate="print"/>
          <a:srcRect l="4000"/>
          <a:stretch>
            <a:fillRect/>
          </a:stretch>
        </p:blipFill>
        <p:spPr>
          <a:xfrm>
            <a:off x="0" y="214270"/>
            <a:ext cx="9144000" cy="1004930"/>
          </a:xfrm>
          <a:prstGeom prst="rect">
            <a:avLst/>
          </a:prstGeom>
        </p:spPr>
      </p:pic>
      <p:sp>
        <p:nvSpPr>
          <p:cNvPr id="2" name="Title Placeholder 1"/>
          <p:cNvSpPr>
            <a:spLocks noGrp="1"/>
          </p:cNvSpPr>
          <p:nvPr>
            <p:ph type="title"/>
          </p:nvPr>
        </p:nvSpPr>
        <p:spPr>
          <a:xfrm>
            <a:off x="381000" y="304800"/>
            <a:ext cx="6248400" cy="868362"/>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Tunga"/>
                <a:cs typeface="Tunga"/>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Tunga"/>
                <a:cs typeface="Tunga"/>
              </a:defRPr>
            </a:lvl1pPr>
          </a:lstStyle>
          <a:p>
            <a:fld id="{89E701A7-47B7-451E-A417-9BC69A9FE7DD}" type="slidenum">
              <a:rPr lang="en-US" smtClean="0"/>
              <a:t>‹#›</a:t>
            </a:fld>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Tunga"/>
                <a:cs typeface="Tunga"/>
              </a:defRPr>
            </a:lvl1pPr>
          </a:lstStyle>
          <a:p>
            <a:fld id="{E6AD2AC2-39E4-4C35-887E-6DEEE088F52B}" type="slidenum">
              <a:rPr lang="en-US" smtClean="0"/>
              <a:t>‹#›</a:t>
            </a:fld>
            <a:endParaRPr lang="en-US" dirty="0"/>
          </a:p>
        </p:txBody>
      </p:sp>
      <p:pic>
        <p:nvPicPr>
          <p:cNvPr id="8" name="Picture 6" descr="http://www.pacificcommunityventures.org/uploads/about/corporate_morrison_foerster_logo.jpg"/>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228601" y="6019800"/>
            <a:ext cx="1676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BRG-HighRes-Logo.jpg"/>
          <p:cNvPicPr>
            <a:picLocks noChangeAspect="1"/>
          </p:cNvPicPr>
          <p:nvPr userDrawn="1"/>
        </p:nvPicPr>
        <p:blipFill>
          <a:blip r:embed="rId11" cstate="print"/>
          <a:stretch>
            <a:fillRect/>
          </a:stretch>
        </p:blipFill>
        <p:spPr>
          <a:xfrm>
            <a:off x="6858000" y="6156861"/>
            <a:ext cx="1951738" cy="564077"/>
          </a:xfrm>
          <a:prstGeom prst="rect">
            <a:avLst/>
          </a:prstGeom>
        </p:spPr>
      </p:pic>
    </p:spTree>
    <p:extLst>
      <p:ext uri="{BB962C8B-B14F-4D97-AF65-F5344CB8AC3E}">
        <p14:creationId xmlns:p14="http://schemas.microsoft.com/office/powerpoint/2010/main" val="12961057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iming>
    <p:tnLst>
      <p:par>
        <p:cTn id="1" dur="indefinite" restart="never" nodeType="tmRoot"/>
      </p:par>
    </p:tnLst>
  </p:timing>
  <p:hf hdr="0" dt="0"/>
  <p:txStyles>
    <p:titleStyle>
      <a:lvl1pPr algn="l" defTabSz="914400" rtl="0" eaLnBrk="1" latinLnBrk="0" hangingPunct="1">
        <a:spcBef>
          <a:spcPct val="0"/>
        </a:spcBef>
        <a:buNone/>
        <a:defRPr lang="en-US" sz="3200" b="1" kern="1200" dirty="0" smtClean="0">
          <a:solidFill>
            <a:schemeClr val="bg1"/>
          </a:solidFill>
          <a:latin typeface="Arial"/>
          <a:ea typeface="+mj-ea"/>
          <a:cs typeface="Arial"/>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a:ea typeface="+mn-ea"/>
          <a:cs typeface="Arial"/>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a:ea typeface="+mn-ea"/>
          <a:cs typeface="Arial"/>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a:ea typeface="+mn-ea"/>
          <a:cs typeface="Arial"/>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Arial"/>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reynolds@mofo.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www.freeimages.com/photo/143109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imgres?imgurl&amp;imgrefurl=http://www.managementtrust.com/blog/?Tag%3DHOA%2BRules%2Band%2BRegulations&amp;h=0&amp;w=0&amp;tbnid=_UyfsZhbgP17WM&amp;zoom=1&amp;tbnh=189&amp;tbnw=220&amp;docid=-CCYdOjJlJMdDM&amp;tbm=isch&amp;ei=cEmkU7HzLsXooASFlIDwCA&amp;ved=0CAUQsCUoAQ"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package" Target="../embeddings/Microsoft_Excel_Worksheet1.xlsx"/></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hyperlink" Target="http://www.whitehouse.gov/sites/default/files/omb/fedreg/2013/uniform-guidance-cost-principles-requirements-text-comparison.pdf" TargetMode="External"/><Relationship Id="rId3" Type="http://schemas.openxmlformats.org/officeDocument/2006/relationships/hyperlink" Target="http://www.ecfr.gov/cgi-bin/retrieveECFR?gp=1&amp;SID=c91bd1410ca120a2d582ffdedfe53fa6&amp;ty=HTML&amp;h=L&amp;n=2y1.1.2.1.1&amp;r=PART#2:1.1.2.1.1.6.51.23.7" TargetMode="External"/><Relationship Id="rId7" Type="http://schemas.openxmlformats.org/officeDocument/2006/relationships/hyperlink" Target="http://www.whitehouse.gov/sites/default/files/omb/fedreg/2013/uniform-guidance-crosswalk-to-predominate-source-existing-guidance.pdf" TargetMode="External"/><Relationship Id="rId12" Type="http://schemas.openxmlformats.org/officeDocument/2006/relationships/hyperlink" Target="https://cfo.gov/cofar/reform-of-federal-grants-policies-2/" TargetMode="External"/><Relationship Id="rId2" Type="http://schemas.openxmlformats.org/officeDocument/2006/relationships/hyperlink" Target="https://www.federalregister.gov/articles/2013/12/26/2013-30465/uniform-administrative-requirements-cost-principles-and-audit-requirements-for-federal-awards" TargetMode="External"/><Relationship Id="rId1" Type="http://schemas.openxmlformats.org/officeDocument/2006/relationships/slideLayout" Target="../slideLayouts/slideLayout2.xml"/><Relationship Id="rId6" Type="http://schemas.openxmlformats.org/officeDocument/2006/relationships/hyperlink" Target="http://www.whitehouse.gov/sites/default/files/omb/fedreg/2013/uniform-guidance-crosswalk-from-predominate-source-in-existing-guidance.pdf" TargetMode="External"/><Relationship Id="rId11" Type="http://schemas.openxmlformats.org/officeDocument/2006/relationships/hyperlink" Target="http://www.whitehouse.gov/sites/default/files/omb/fedreg/2013/uniform_guidance_administrative_requirements_text_comparison.pdf" TargetMode="External"/><Relationship Id="rId5" Type="http://schemas.openxmlformats.org/officeDocument/2006/relationships/hyperlink" Target="http://www.whitehouse.gov/omb/grants_docs" TargetMode="External"/><Relationship Id="rId10" Type="http://schemas.openxmlformats.org/officeDocument/2006/relationships/hyperlink" Target="http://www.whitehouse.gov/sites/default/files/omb/fedreg/2013/uniform-guidance-definitions-text-comparison.pdf" TargetMode="External"/><Relationship Id="rId4" Type="http://schemas.openxmlformats.org/officeDocument/2006/relationships/hyperlink" Target="http://www.ecfr.gov/cgi-bin/text-idx?SID=704835d27377ef5213a51c149de40cab&amp;node=2:1.1.2.2.1&amp;rgn=div5" TargetMode="External"/><Relationship Id="rId9" Type="http://schemas.openxmlformats.org/officeDocument/2006/relationships/hyperlink" Target="http://www.whitehouse.gov/sites/default/files/omb/fedreg/2013/uniform-guidance-audit-requirements-text-comparison.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docid=AOUw66W4VufCUM&amp;tbnid=mdbD9teNg8APbM:&amp;ved=0CAUQjRw&amp;url=http://www.belrim.com/scientific-committee/objectives/&amp;ei=l0ukU8uTGoPIoASqiYDwCw&amp;bvm=bv.69411363,d.cGU&amp;psig=AFQjCNFSYTQHver7-h-OxCE-C_9twZnU6g&amp;ust=1403362514640959"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467600" cy="860425"/>
          </a:xfrm>
        </p:spPr>
        <p:txBody>
          <a:bodyPr>
            <a:normAutofit fontScale="90000"/>
          </a:bodyPr>
          <a:lstStyle/>
          <a:p>
            <a:pPr>
              <a:tabLst>
                <a:tab pos="2803525" algn="l"/>
              </a:tabLst>
              <a:defRPr/>
            </a:pP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r>
            <a:br>
              <a:rPr lang="en-US" sz="2800" dirty="0" smtClean="0">
                <a:solidFill>
                  <a:schemeClr val="tx1"/>
                </a:solidFill>
              </a:rPr>
            </a:br>
            <a:r>
              <a:rPr lang="en-US" sz="3600" dirty="0">
                <a:solidFill>
                  <a:schemeClr val="accent1">
                    <a:lumMod val="75000"/>
                  </a:schemeClr>
                </a:solidFill>
              </a:rPr>
              <a:t/>
            </a:r>
            <a:br>
              <a:rPr lang="en-US" sz="3600" dirty="0">
                <a:solidFill>
                  <a:schemeClr val="accent1">
                    <a:lumMod val="75000"/>
                  </a:schemeClr>
                </a:solidFill>
              </a:rPr>
            </a:br>
            <a:r>
              <a:rPr lang="en-US" sz="2800" dirty="0" smtClean="0">
                <a:solidFill>
                  <a:schemeClr val="tx1"/>
                </a:solidFill>
              </a:rPr>
              <a:t/>
            </a:r>
            <a:br>
              <a:rPr lang="en-US" sz="2800" dirty="0" smtClean="0">
                <a:solidFill>
                  <a:schemeClr val="tx1"/>
                </a:solidFill>
              </a:rPr>
            </a:br>
            <a:r>
              <a:rPr lang="en-US" sz="2800" dirty="0" smtClean="0">
                <a:solidFill>
                  <a:schemeClr val="tx1"/>
                </a:solidFill>
              </a:rPr>
              <a:t/>
            </a:r>
            <a:br>
              <a:rPr lang="en-US" sz="2800" dirty="0" smtClean="0">
                <a:solidFill>
                  <a:schemeClr val="tx1"/>
                </a:solidFill>
              </a:rPr>
            </a:br>
            <a:r>
              <a:rPr lang="en-US" sz="2800" dirty="0">
                <a:solidFill>
                  <a:schemeClr val="tx1"/>
                </a:solidFill>
              </a:rPr>
              <a:t/>
            </a:r>
            <a:br>
              <a:rPr lang="en-US" sz="2800" dirty="0">
                <a:solidFill>
                  <a:schemeClr val="tx1"/>
                </a:solidFill>
              </a:rPr>
            </a:br>
            <a:r>
              <a:rPr lang="en-US" sz="2800" dirty="0" smtClean="0">
                <a:solidFill>
                  <a:schemeClr val="tx1"/>
                </a:solidFill>
              </a:rPr>
              <a:t/>
            </a:r>
            <a:br>
              <a:rPr lang="en-US" sz="2800" dirty="0" smtClean="0">
                <a:solidFill>
                  <a:schemeClr val="tx1"/>
                </a:solidFill>
              </a:rPr>
            </a:br>
            <a:r>
              <a:rPr lang="en-US" sz="1300" dirty="0">
                <a:solidFill>
                  <a:schemeClr val="tx2"/>
                </a:solidFill>
                <a:latin typeface="Arial" charset="0"/>
                <a:cs typeface="Arial" charset="0"/>
              </a:rPr>
              <a:t/>
            </a:r>
            <a:br>
              <a:rPr lang="en-US" sz="1300" dirty="0">
                <a:solidFill>
                  <a:schemeClr val="tx2"/>
                </a:solidFill>
                <a:latin typeface="Arial" charset="0"/>
                <a:cs typeface="Arial" charset="0"/>
              </a:rPr>
            </a:br>
            <a:endParaRPr lang="en-US" sz="1300" dirty="0"/>
          </a:p>
        </p:txBody>
      </p:sp>
      <p:sp>
        <p:nvSpPr>
          <p:cNvPr id="3" name="Subtitle 2"/>
          <p:cNvSpPr>
            <a:spLocks noGrp="1"/>
          </p:cNvSpPr>
          <p:nvPr>
            <p:ph type="subTitle" idx="1"/>
          </p:nvPr>
        </p:nvSpPr>
        <p:spPr>
          <a:xfrm>
            <a:off x="1447800" y="4450080"/>
            <a:ext cx="6400800" cy="1371600"/>
          </a:xfrm>
        </p:spPr>
        <p:txBody>
          <a:bodyPr>
            <a:normAutofit/>
          </a:bodyPr>
          <a:lstStyle/>
          <a:p>
            <a:endParaRPr lang="en-US" sz="2400" dirty="0"/>
          </a:p>
          <a:p>
            <a:endParaRPr lang="en-US" sz="2400" dirty="0" smtClean="0"/>
          </a:p>
        </p:txBody>
      </p:sp>
      <p:sp>
        <p:nvSpPr>
          <p:cNvPr id="4" name="Title 1"/>
          <p:cNvSpPr txBox="1">
            <a:spLocks/>
          </p:cNvSpPr>
          <p:nvPr/>
        </p:nvSpPr>
        <p:spPr>
          <a:xfrm>
            <a:off x="990600" y="2743200"/>
            <a:ext cx="7391400" cy="1600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lang="en-US" sz="1150" b="1" kern="1200">
                <a:solidFill>
                  <a:schemeClr val="bg1"/>
                </a:solidFill>
                <a:latin typeface="Arial"/>
                <a:ea typeface="+mj-ea"/>
                <a:cs typeface="Arial"/>
              </a:defRPr>
            </a:lvl1pPr>
          </a:lstStyle>
          <a:p>
            <a:r>
              <a:rPr lang="en-US" sz="3600" dirty="0">
                <a:solidFill>
                  <a:schemeClr val="accent1">
                    <a:lumMod val="75000"/>
                  </a:schemeClr>
                </a:solidFill>
              </a:rPr>
              <a:t>The </a:t>
            </a:r>
            <a:r>
              <a:rPr lang="en-US" sz="3600" dirty="0" err="1">
                <a:solidFill>
                  <a:schemeClr val="accent1">
                    <a:lumMod val="75000"/>
                  </a:schemeClr>
                </a:solidFill>
              </a:rPr>
              <a:t>OmniCircular</a:t>
            </a:r>
            <a:r>
              <a:rPr lang="en-US" sz="3600" dirty="0">
                <a:solidFill>
                  <a:schemeClr val="accent1">
                    <a:lumMod val="75000"/>
                  </a:schemeClr>
                </a:solidFill>
              </a:rPr>
              <a:t> </a:t>
            </a:r>
            <a:r>
              <a:rPr lang="en-US" sz="3600" dirty="0" smtClean="0">
                <a:solidFill>
                  <a:schemeClr val="accent1">
                    <a:lumMod val="75000"/>
                  </a:schemeClr>
                </a:solidFill>
              </a:rPr>
              <a:t>-</a:t>
            </a:r>
            <a:r>
              <a:rPr lang="en-US" sz="3600" dirty="0">
                <a:solidFill>
                  <a:schemeClr val="accent1">
                    <a:lumMod val="75000"/>
                  </a:schemeClr>
                </a:solidFill>
              </a:rPr>
              <a:t/>
            </a:r>
            <a:br>
              <a:rPr lang="en-US" sz="3600" dirty="0">
                <a:solidFill>
                  <a:schemeClr val="accent1">
                    <a:lumMod val="75000"/>
                  </a:schemeClr>
                </a:solidFill>
              </a:rPr>
            </a:br>
            <a:r>
              <a:rPr lang="en-US" sz="3600" dirty="0" smtClean="0">
                <a:solidFill>
                  <a:schemeClr val="accent1">
                    <a:lumMod val="75000"/>
                  </a:schemeClr>
                </a:solidFill>
              </a:rPr>
              <a:t>2 </a:t>
            </a:r>
            <a:r>
              <a:rPr lang="en-US" sz="3600" dirty="0">
                <a:solidFill>
                  <a:schemeClr val="accent1">
                    <a:lumMod val="75000"/>
                  </a:schemeClr>
                </a:solidFill>
              </a:rPr>
              <a:t>CFR 200</a:t>
            </a:r>
            <a:endParaRPr lang="en-US" sz="3200" dirty="0"/>
          </a:p>
        </p:txBody>
      </p:sp>
      <p:sp>
        <p:nvSpPr>
          <p:cNvPr id="5" name="Subtitle 2"/>
          <p:cNvSpPr txBox="1">
            <a:spLocks/>
          </p:cNvSpPr>
          <p:nvPr/>
        </p:nvSpPr>
        <p:spPr>
          <a:xfrm>
            <a:off x="1498600" y="4495800"/>
            <a:ext cx="6400800" cy="1905000"/>
          </a:xfrm>
          <a:prstGeom prst="rect">
            <a:avLst/>
          </a:prstGeom>
        </p:spPr>
        <p:txBody>
          <a:bodyPr vert="horz" lIns="91440" tIns="45720" rIns="91440" bIns="45720" rtlCol="0">
            <a:normAutofit fontScale="25000" lnSpcReduction="20000"/>
          </a:bodyPr>
          <a:lstStyle>
            <a:lvl1pPr marL="0" indent="0" algn="ctr" defTabSz="914400" rtl="0" eaLnBrk="1" latinLnBrk="0" hangingPunct="1">
              <a:spcBef>
                <a:spcPct val="20000"/>
              </a:spcBef>
              <a:buFont typeface="Arial" pitchFamily="34" charset="0"/>
              <a:buNone/>
              <a:defRPr lang="en-US" sz="1150" kern="1200">
                <a:solidFill>
                  <a:schemeClr val="tx1"/>
                </a:solidFill>
                <a:latin typeface="Arial"/>
                <a:ea typeface="+mn-ea"/>
                <a:cs typeface="Arial"/>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Arial"/>
                <a:ea typeface="+mn-ea"/>
                <a:cs typeface="Arial"/>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Arial"/>
                <a:ea typeface="+mn-ea"/>
                <a:cs typeface="Arial"/>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Arial"/>
                <a:ea typeface="+mn-ea"/>
                <a:cs typeface="Arial"/>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Arial"/>
                <a:ea typeface="+mn-ea"/>
                <a:cs typeface="Arial"/>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5600" b="1" dirty="0"/>
              <a:t>Mary Karen Wills</a:t>
            </a:r>
            <a:r>
              <a:rPr lang="en-US" sz="5600" dirty="0"/>
              <a:t/>
            </a:r>
            <a:br>
              <a:rPr lang="en-US" sz="5600" dirty="0"/>
            </a:br>
            <a:r>
              <a:rPr lang="en-US" sz="5600" dirty="0">
                <a:solidFill>
                  <a:schemeClr val="tx2"/>
                </a:solidFill>
                <a:latin typeface="Arial" charset="0"/>
                <a:cs typeface="Arial" charset="0"/>
              </a:rPr>
              <a:t>202-480-2773</a:t>
            </a:r>
            <a:br>
              <a:rPr lang="en-US" sz="5600" dirty="0">
                <a:solidFill>
                  <a:schemeClr val="tx2"/>
                </a:solidFill>
                <a:latin typeface="Arial" charset="0"/>
                <a:cs typeface="Arial" charset="0"/>
              </a:rPr>
            </a:br>
            <a:r>
              <a:rPr lang="en-US" sz="5600" dirty="0">
                <a:solidFill>
                  <a:schemeClr val="tx2"/>
                </a:solidFill>
                <a:latin typeface="Arial" charset="0"/>
                <a:cs typeface="Arial" charset="0"/>
              </a:rPr>
              <a:t>mkwills@brg-expert.com</a:t>
            </a:r>
            <a:br>
              <a:rPr lang="en-US" sz="5600" dirty="0">
                <a:solidFill>
                  <a:schemeClr val="tx2"/>
                </a:solidFill>
                <a:latin typeface="Arial" charset="0"/>
                <a:cs typeface="Arial" charset="0"/>
              </a:rPr>
            </a:br>
            <a:r>
              <a:rPr lang="en-US" sz="4800" dirty="0"/>
              <a:t>	</a:t>
            </a:r>
            <a:br>
              <a:rPr lang="en-US" sz="4800" dirty="0"/>
            </a:br>
            <a:r>
              <a:rPr lang="en-US" sz="5600" b="1" dirty="0"/>
              <a:t/>
            </a:r>
            <a:br>
              <a:rPr lang="en-US" sz="5600" b="1" dirty="0"/>
            </a:br>
            <a:r>
              <a:rPr lang="en-US" sz="5600" b="1" dirty="0"/>
              <a:t>Tina Reynolds</a:t>
            </a:r>
            <a:r>
              <a:rPr lang="en-US" sz="5600" dirty="0"/>
              <a:t/>
            </a:r>
            <a:br>
              <a:rPr lang="en-US" sz="5600" dirty="0"/>
            </a:br>
            <a:r>
              <a:rPr lang="en-US" sz="5600" dirty="0">
                <a:solidFill>
                  <a:schemeClr val="tx2"/>
                </a:solidFill>
                <a:latin typeface="Arial" charset="0"/>
                <a:cs typeface="Arial" charset="0"/>
              </a:rPr>
              <a:t>703.760.7701</a:t>
            </a:r>
            <a:br>
              <a:rPr lang="en-US" sz="5600" dirty="0">
                <a:solidFill>
                  <a:schemeClr val="tx2"/>
                </a:solidFill>
                <a:latin typeface="Arial" charset="0"/>
                <a:cs typeface="Arial" charset="0"/>
              </a:rPr>
            </a:br>
            <a:r>
              <a:rPr lang="en-US" sz="5600" dirty="0" smtClean="0">
                <a:solidFill>
                  <a:schemeClr val="tx2"/>
                </a:solidFill>
                <a:latin typeface="Arial" charset="0"/>
                <a:cs typeface="Arial" charset="0"/>
                <a:hlinkClick r:id="rId3"/>
              </a:rPr>
              <a:t>Treynolds@mofo.com</a:t>
            </a:r>
            <a:endParaRPr lang="en-US" sz="5600" dirty="0" smtClean="0">
              <a:solidFill>
                <a:schemeClr val="tx2"/>
              </a:solidFill>
              <a:latin typeface="Arial" charset="0"/>
              <a:cs typeface="Arial" charset="0"/>
            </a:endParaRPr>
          </a:p>
          <a:p>
            <a:endParaRPr lang="en-US" sz="4800" dirty="0">
              <a:solidFill>
                <a:schemeClr val="tx2"/>
              </a:solidFill>
              <a:latin typeface="Arial" charset="0"/>
              <a:cs typeface="Arial" charset="0"/>
            </a:endParaRPr>
          </a:p>
          <a:p>
            <a:r>
              <a:rPr lang="en-US" sz="2400" dirty="0">
                <a:solidFill>
                  <a:schemeClr val="tx2"/>
                </a:solidFill>
                <a:latin typeface="Arial" charset="0"/>
                <a:cs typeface="Arial" charset="0"/>
              </a:rPr>
              <a:t/>
            </a:r>
            <a:br>
              <a:rPr lang="en-US" sz="2400" dirty="0">
                <a:solidFill>
                  <a:schemeClr val="tx2"/>
                </a:solidFill>
                <a:latin typeface="Arial" charset="0"/>
                <a:cs typeface="Arial" charset="0"/>
              </a:rPr>
            </a:br>
            <a:endParaRPr lang="en-US" sz="2400" dirty="0">
              <a:solidFill>
                <a:srgbClr val="657284"/>
              </a:solidFill>
              <a:ea typeface="Times New Roman"/>
              <a:cs typeface="Times New Roman"/>
            </a:endParaRPr>
          </a:p>
          <a:p>
            <a:r>
              <a:rPr lang="en-US" sz="5600" dirty="0">
                <a:solidFill>
                  <a:srgbClr val="657284"/>
                </a:solidFill>
                <a:ea typeface="Times New Roman"/>
                <a:cs typeface="Calibri"/>
              </a:rPr>
              <a:t>September </a:t>
            </a:r>
            <a:r>
              <a:rPr lang="en-US" sz="5600" dirty="0" smtClean="0">
                <a:solidFill>
                  <a:srgbClr val="657284"/>
                </a:solidFill>
                <a:ea typeface="Times New Roman"/>
                <a:cs typeface="Calibri"/>
              </a:rPr>
              <a:t>16, </a:t>
            </a:r>
            <a:r>
              <a:rPr lang="en-US" sz="5600" dirty="0">
                <a:solidFill>
                  <a:srgbClr val="657284"/>
                </a:solidFill>
                <a:ea typeface="Times New Roman"/>
                <a:cs typeface="Calibri"/>
              </a:rPr>
              <a:t>2014</a:t>
            </a:r>
          </a:p>
        </p:txBody>
      </p:sp>
      <p:pic>
        <p:nvPicPr>
          <p:cNvPr id="6" name="Picture 5" descr="http://www.pscouncil.org/PscImages/random%20images/2013%20CIDC%20logo%20WEB%20BANNER.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11400" y="609599"/>
            <a:ext cx="3860800" cy="1219201"/>
          </a:xfrm>
          <a:prstGeom prst="rect">
            <a:avLst/>
          </a:prstGeom>
          <a:noFill/>
          <a:ln>
            <a:noFill/>
          </a:ln>
        </p:spPr>
      </p:pic>
    </p:spTree>
    <p:extLst>
      <p:ext uri="{BB962C8B-B14F-4D97-AF65-F5344CB8AC3E}">
        <p14:creationId xmlns:p14="http://schemas.microsoft.com/office/powerpoint/2010/main" val="3919903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Moving Forwards 5">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343400"/>
            <a:ext cx="3429000" cy="231343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81000" y="274638"/>
            <a:ext cx="7010400" cy="868362"/>
          </a:xfrm>
        </p:spPr>
        <p:txBody>
          <a:bodyPr>
            <a:noAutofit/>
          </a:bodyPr>
          <a:lstStyle/>
          <a:p>
            <a:r>
              <a:rPr lang="en-US" dirty="0" smtClean="0"/>
              <a:t>Key Concepts - Contractor vs. </a:t>
            </a:r>
            <a:br>
              <a:rPr lang="en-US" dirty="0" smtClean="0"/>
            </a:br>
            <a:r>
              <a:rPr lang="en-US" dirty="0" err="1" smtClean="0"/>
              <a:t>Subrecipient</a:t>
            </a:r>
            <a:r>
              <a:rPr lang="en-US" dirty="0" smtClean="0"/>
              <a:t> vs. Vendor</a:t>
            </a:r>
            <a:endParaRPr lang="en-US" dirty="0"/>
          </a:p>
        </p:txBody>
      </p:sp>
      <p:sp>
        <p:nvSpPr>
          <p:cNvPr id="3" name="Content Placeholder 2"/>
          <p:cNvSpPr>
            <a:spLocks noGrp="1"/>
          </p:cNvSpPr>
          <p:nvPr>
            <p:ph idx="1"/>
          </p:nvPr>
        </p:nvSpPr>
        <p:spPr>
          <a:xfrm>
            <a:off x="914400" y="1295400"/>
            <a:ext cx="7391400" cy="4525963"/>
          </a:xfrm>
        </p:spPr>
        <p:txBody>
          <a:bodyPr>
            <a:normAutofit/>
          </a:bodyPr>
          <a:lstStyle/>
          <a:p>
            <a:r>
              <a:rPr lang="en-US" sz="1800" dirty="0" smtClean="0"/>
              <a:t>Non-Federal entities may receive funding as a subrecipient or as a contractor</a:t>
            </a:r>
          </a:p>
          <a:p>
            <a:endParaRPr lang="en-US" sz="1800" dirty="0" smtClean="0"/>
          </a:p>
          <a:p>
            <a:r>
              <a:rPr lang="en-US" sz="1800" dirty="0" smtClean="0"/>
              <a:t>The substance of the award determines the treatment, regardless of the name used to refer to the award agreement</a:t>
            </a:r>
            <a:endParaRPr lang="en-US" sz="1800" dirty="0"/>
          </a:p>
          <a:p>
            <a:pPr lvl="1"/>
            <a:endParaRPr lang="en-US" sz="1000" dirty="0" smtClean="0"/>
          </a:p>
          <a:p>
            <a:pPr lvl="1"/>
            <a:r>
              <a:rPr lang="en-US" sz="1800" dirty="0" smtClean="0"/>
              <a:t>If the awardee meets the definition of a “subrecipient,” it must comply with the provisions applicable to a subrecipient regardless if the pass-through entity calls it a “subcontract” </a:t>
            </a:r>
          </a:p>
          <a:p>
            <a:pPr lvl="1"/>
            <a:endParaRPr lang="en-US" sz="1000" dirty="0" smtClean="0"/>
          </a:p>
          <a:p>
            <a:pPr lvl="1"/>
            <a:r>
              <a:rPr lang="en-US" sz="1800" dirty="0" smtClean="0"/>
              <a:t>If the awardee meets the definition of a “contractor,” it must comply with the provisions applicable to a contractor regardless if the agreement is referred to as a “vendor agreement” or “subcontract” or “subreceipient”</a:t>
            </a:r>
          </a:p>
          <a:p>
            <a:pPr lvl="2"/>
            <a:endParaRPr lang="en-US" sz="1800" dirty="0" smtClean="0"/>
          </a:p>
          <a:p>
            <a:pPr lvl="1"/>
            <a:endParaRPr lang="en-US" sz="1800" dirty="0"/>
          </a:p>
        </p:txBody>
      </p:sp>
      <p:sp>
        <p:nvSpPr>
          <p:cNvPr id="5" name="Footer Placeholder 4"/>
          <p:cNvSpPr>
            <a:spLocks noGrp="1"/>
          </p:cNvSpPr>
          <p:nvPr>
            <p:ph type="ftr" sz="quarter" idx="11"/>
          </p:nvPr>
        </p:nvSpPr>
        <p:spPr>
          <a:xfrm>
            <a:off x="2362200" y="6356350"/>
            <a:ext cx="4038600" cy="365125"/>
          </a:xfrm>
        </p:spPr>
        <p:txBody>
          <a:bodyPr/>
          <a:lstStyle/>
          <a:p>
            <a:fld id="{D72C09B3-1487-4FF3-B80D-0E0A0B1FDAC3}" type="slidenum">
              <a:rPr lang="en-US" smtClean="0"/>
              <a:t>10</a:t>
            </a:fld>
            <a:endParaRPr lang="en-US" dirty="0"/>
          </a:p>
        </p:txBody>
      </p:sp>
    </p:spTree>
    <p:extLst>
      <p:ext uri="{BB962C8B-B14F-4D97-AF65-F5344CB8AC3E}">
        <p14:creationId xmlns:p14="http://schemas.microsoft.com/office/powerpoint/2010/main" val="30110842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New Ethics Requirements</a:t>
            </a:r>
            <a:endParaRPr lang="en-US" dirty="0"/>
          </a:p>
        </p:txBody>
      </p:sp>
      <p:sp>
        <p:nvSpPr>
          <p:cNvPr id="3" name="Content Placeholder 2"/>
          <p:cNvSpPr>
            <a:spLocks noGrp="1"/>
          </p:cNvSpPr>
          <p:nvPr>
            <p:ph idx="1"/>
          </p:nvPr>
        </p:nvSpPr>
        <p:spPr/>
        <p:txBody>
          <a:bodyPr>
            <a:normAutofit fontScale="92500" lnSpcReduction="20000"/>
          </a:bodyPr>
          <a:lstStyle/>
          <a:p>
            <a:r>
              <a:rPr lang="en-US" altLang="en-US" dirty="0">
                <a:latin typeface="Arial" charset="0"/>
                <a:cs typeface="Arial" charset="0"/>
              </a:rPr>
              <a:t>Conflict of interest  </a:t>
            </a:r>
            <a:r>
              <a:rPr lang="en-US" altLang="en-US" sz="1600" dirty="0">
                <a:latin typeface="Arial" charset="0"/>
                <a:cs typeface="Arial" charset="0"/>
              </a:rPr>
              <a:t>§200.112</a:t>
            </a:r>
          </a:p>
          <a:p>
            <a:pPr lvl="1"/>
            <a:r>
              <a:rPr lang="en-US" altLang="en-US" dirty="0">
                <a:latin typeface="Arial" charset="0"/>
                <a:cs typeface="Arial" charset="0"/>
              </a:rPr>
              <a:t>Now mandate that federal awarding agencies must have conflict of interest procedures in place</a:t>
            </a:r>
          </a:p>
          <a:p>
            <a:pPr lvl="1"/>
            <a:r>
              <a:rPr lang="en-US" altLang="en-US" dirty="0">
                <a:latin typeface="Arial" charset="0"/>
                <a:cs typeface="Arial" charset="0"/>
              </a:rPr>
              <a:t>Non-Federal entities must disclose conflicts of interest to awarding agency or pass through entity </a:t>
            </a:r>
          </a:p>
          <a:p>
            <a:pPr>
              <a:buClr>
                <a:srgbClr val="E31937"/>
              </a:buClr>
            </a:pPr>
            <a:r>
              <a:rPr lang="en-US" altLang="en-US" dirty="0">
                <a:latin typeface="Arial" charset="0"/>
                <a:cs typeface="Arial" charset="0"/>
              </a:rPr>
              <a:t>Mandatory disclosures </a:t>
            </a:r>
            <a:r>
              <a:rPr lang="en-US" altLang="en-US" sz="1600" dirty="0">
                <a:solidFill>
                  <a:srgbClr val="5F6062"/>
                </a:solidFill>
                <a:latin typeface="Arial" charset="0"/>
                <a:cs typeface="Arial" charset="0"/>
              </a:rPr>
              <a:t>§200.113</a:t>
            </a:r>
          </a:p>
          <a:p>
            <a:pPr lvl="1">
              <a:buClr>
                <a:srgbClr val="E31937"/>
              </a:buClr>
            </a:pPr>
            <a:r>
              <a:rPr lang="en-US" altLang="en-US" dirty="0">
                <a:solidFill>
                  <a:srgbClr val="5F6062"/>
                </a:solidFill>
                <a:latin typeface="Arial" charset="0"/>
                <a:cs typeface="Arial" charset="0"/>
              </a:rPr>
              <a:t>Non-Federal entities must disclose to the awarding agency or pass through entity violations of law involving fraud, bribery, or gratuity violations potentially affecting the award. </a:t>
            </a:r>
          </a:p>
          <a:p>
            <a:pPr lvl="1">
              <a:buClr>
                <a:srgbClr val="E31937"/>
              </a:buClr>
            </a:pPr>
            <a:r>
              <a:rPr lang="en-US" altLang="en-US" dirty="0">
                <a:solidFill>
                  <a:srgbClr val="5F6062"/>
                </a:solidFill>
                <a:latin typeface="Arial" charset="0"/>
                <a:cs typeface="Arial" charset="0"/>
              </a:rPr>
              <a:t>Penalties for non-disclosure can include: </a:t>
            </a:r>
          </a:p>
          <a:p>
            <a:pPr lvl="2">
              <a:buClr>
                <a:srgbClr val="E31937"/>
              </a:buClr>
            </a:pPr>
            <a:r>
              <a:rPr lang="en-US" altLang="en-US" sz="1400" dirty="0">
                <a:solidFill>
                  <a:srgbClr val="5F6062"/>
                </a:solidFill>
                <a:latin typeface="Arial" charset="0"/>
                <a:cs typeface="Arial" charset="0"/>
              </a:rPr>
              <a:t>Withholding of payment</a:t>
            </a:r>
          </a:p>
          <a:p>
            <a:pPr lvl="2">
              <a:buClr>
                <a:srgbClr val="E31937"/>
              </a:buClr>
            </a:pPr>
            <a:r>
              <a:rPr lang="en-US" altLang="en-US" sz="1400" dirty="0">
                <a:solidFill>
                  <a:srgbClr val="5F6062"/>
                </a:solidFill>
                <a:latin typeface="Arial" charset="0"/>
                <a:cs typeface="Arial" charset="0"/>
              </a:rPr>
              <a:t>Termination of award</a:t>
            </a:r>
          </a:p>
          <a:p>
            <a:pPr lvl="2">
              <a:buClr>
                <a:srgbClr val="E31937"/>
              </a:buClr>
            </a:pPr>
            <a:r>
              <a:rPr lang="en-US" altLang="en-US" sz="1400" dirty="0">
                <a:solidFill>
                  <a:srgbClr val="5F6062"/>
                </a:solidFill>
                <a:latin typeface="Arial" charset="0"/>
                <a:cs typeface="Arial" charset="0"/>
              </a:rPr>
              <a:t>Suspension or debarment</a:t>
            </a:r>
          </a:p>
          <a:p>
            <a:r>
              <a:rPr lang="en-US" altLang="en-US" dirty="0">
                <a:latin typeface="Arial" charset="0"/>
                <a:cs typeface="Arial" charset="0"/>
              </a:rPr>
              <a:t>Certification </a:t>
            </a:r>
            <a:r>
              <a:rPr lang="en-US" altLang="en-US" sz="1600" dirty="0">
                <a:solidFill>
                  <a:srgbClr val="5F6062"/>
                </a:solidFill>
                <a:latin typeface="Arial" charset="0"/>
                <a:cs typeface="Arial" charset="0"/>
              </a:rPr>
              <a:t>§200.415</a:t>
            </a:r>
          </a:p>
          <a:p>
            <a:pPr lvl="1"/>
            <a:r>
              <a:rPr lang="en-US" altLang="en-US" dirty="0">
                <a:solidFill>
                  <a:srgbClr val="5F6062"/>
                </a:solidFill>
                <a:latin typeface="Arial" charset="0"/>
                <a:cs typeface="Arial" charset="0"/>
              </a:rPr>
              <a:t>Must now certify knowledge of statutory consequences of false certification of </a:t>
            </a:r>
            <a:r>
              <a:rPr lang="en-US" altLang="en-US" dirty="0" smtClean="0">
                <a:solidFill>
                  <a:srgbClr val="5F6062"/>
                </a:solidFill>
                <a:latin typeface="Arial" charset="0"/>
                <a:cs typeface="Arial" charset="0"/>
              </a:rPr>
              <a:t>costs</a:t>
            </a:r>
            <a:endParaRPr lang="en-US" altLang="en-US" dirty="0">
              <a:latin typeface="Arial" charset="0"/>
              <a:cs typeface="Arial" charset="0"/>
            </a:endParaRPr>
          </a:p>
        </p:txBody>
      </p:sp>
      <p:sp>
        <p:nvSpPr>
          <p:cNvPr id="4" name="Footer Placeholder 3"/>
          <p:cNvSpPr>
            <a:spLocks noGrp="1"/>
          </p:cNvSpPr>
          <p:nvPr>
            <p:ph type="ftr" sz="quarter" idx="11"/>
          </p:nvPr>
        </p:nvSpPr>
        <p:spPr>
          <a:xfrm>
            <a:off x="2362200" y="6356350"/>
            <a:ext cx="4038600" cy="365125"/>
          </a:xfrm>
        </p:spPr>
        <p:txBody>
          <a:bodyPr/>
          <a:lstStyle/>
          <a:p>
            <a:fld id="{00597E45-282E-431D-B52D-C23D6D5D08EC}" type="slidenum">
              <a:rPr lang="en-US" smtClean="0"/>
              <a:t>11</a:t>
            </a:fld>
            <a:endParaRPr lang="en-US" dirty="0"/>
          </a:p>
        </p:txBody>
      </p:sp>
    </p:spTree>
    <p:extLst>
      <p:ext uri="{BB962C8B-B14F-4D97-AF65-F5344CB8AC3E}">
        <p14:creationId xmlns:p14="http://schemas.microsoft.com/office/powerpoint/2010/main" val="2820663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477000" cy="868362"/>
          </a:xfrm>
        </p:spPr>
        <p:txBody>
          <a:bodyPr>
            <a:noAutofit/>
          </a:bodyPr>
          <a:lstStyle/>
          <a:p>
            <a:r>
              <a:rPr lang="en-US" dirty="0" smtClean="0"/>
              <a:t>Overarching Compliance Requirements -  Conflicts of Interest</a:t>
            </a:r>
            <a:endParaRPr lang="en-US" dirty="0"/>
          </a:p>
        </p:txBody>
      </p:sp>
      <p:sp>
        <p:nvSpPr>
          <p:cNvPr id="3" name="Content Placeholder 2"/>
          <p:cNvSpPr>
            <a:spLocks noGrp="1"/>
          </p:cNvSpPr>
          <p:nvPr>
            <p:ph idx="1"/>
          </p:nvPr>
        </p:nvSpPr>
        <p:spPr>
          <a:xfrm>
            <a:off x="2286000" y="1600200"/>
            <a:ext cx="6705600" cy="2819400"/>
          </a:xfrm>
        </p:spPr>
        <p:txBody>
          <a:bodyPr>
            <a:noAutofit/>
          </a:bodyPr>
          <a:lstStyle/>
          <a:p>
            <a:pPr>
              <a:spcBef>
                <a:spcPts val="0"/>
              </a:spcBef>
            </a:pPr>
            <a:r>
              <a:rPr lang="en-US" sz="1800" dirty="0" smtClean="0"/>
              <a:t>Awarding agencies must establish conflict of interest policies</a:t>
            </a:r>
          </a:p>
          <a:p>
            <a:pPr>
              <a:spcBef>
                <a:spcPts val="0"/>
              </a:spcBef>
            </a:pPr>
            <a:endParaRPr lang="en-US" sz="1800" dirty="0" smtClean="0"/>
          </a:p>
          <a:p>
            <a:pPr>
              <a:spcBef>
                <a:spcPts val="0"/>
              </a:spcBef>
            </a:pPr>
            <a:r>
              <a:rPr lang="en-US" sz="1800" dirty="0" smtClean="0"/>
              <a:t>Conflict of interest definitions have been removed to permit awarding agencies to have specific policies tailored to the specific nature of their programs</a:t>
            </a:r>
          </a:p>
          <a:p>
            <a:pPr lvl="1">
              <a:spcBef>
                <a:spcPts val="0"/>
              </a:spcBef>
            </a:pPr>
            <a:r>
              <a:rPr lang="en-US" sz="1800" dirty="0" smtClean="0"/>
              <a:t>potential for disparity in Federal agency guidance *</a:t>
            </a:r>
          </a:p>
          <a:p>
            <a:pPr>
              <a:spcBef>
                <a:spcPts val="0"/>
              </a:spcBef>
            </a:pPr>
            <a:endParaRPr lang="en-US" sz="1800" dirty="0"/>
          </a:p>
          <a:p>
            <a:pPr>
              <a:spcBef>
                <a:spcPts val="0"/>
              </a:spcBef>
            </a:pPr>
            <a:r>
              <a:rPr lang="en-US" sz="1800" dirty="0" smtClean="0"/>
              <a:t>Organizations (non-Federal agencies) must </a:t>
            </a:r>
            <a:r>
              <a:rPr lang="en-US" sz="1800" dirty="0"/>
              <a:t>disclose in writing to Federal </a:t>
            </a:r>
            <a:r>
              <a:rPr lang="en-US" sz="1800" dirty="0" smtClean="0"/>
              <a:t>awarding agency </a:t>
            </a:r>
            <a:r>
              <a:rPr lang="en-US" sz="1800" dirty="0"/>
              <a:t>(or pass-through entity</a:t>
            </a:r>
            <a:r>
              <a:rPr lang="en-US" sz="1800" dirty="0" smtClean="0"/>
              <a:t>) any actual or potential </a:t>
            </a:r>
            <a:r>
              <a:rPr lang="en-US" sz="1800" dirty="0"/>
              <a:t>conflicts of </a:t>
            </a:r>
            <a:r>
              <a:rPr lang="en-US" sz="1800" dirty="0" smtClean="0"/>
              <a:t>interest</a:t>
            </a:r>
          </a:p>
        </p:txBody>
      </p:sp>
      <p:sp>
        <p:nvSpPr>
          <p:cNvPr id="4" name="TextBox 3"/>
          <p:cNvSpPr txBox="1"/>
          <p:nvPr/>
        </p:nvSpPr>
        <p:spPr>
          <a:xfrm>
            <a:off x="304800" y="1646872"/>
            <a:ext cx="1828800" cy="3139321"/>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a:p>
          <a:p>
            <a:pPr algn="ctr"/>
            <a:r>
              <a:rPr lang="en-US" dirty="0" smtClean="0"/>
              <a:t>Conflict of Interest</a:t>
            </a:r>
          </a:p>
          <a:p>
            <a:pPr algn="ctr"/>
            <a:endParaRPr lang="en-US" dirty="0"/>
          </a:p>
          <a:p>
            <a:pPr algn="ctr"/>
            <a:r>
              <a:rPr lang="en-US" dirty="0" smtClean="0"/>
              <a:t>Section:</a:t>
            </a:r>
          </a:p>
          <a:p>
            <a:pPr algn="ctr"/>
            <a:r>
              <a:rPr lang="en-US" dirty="0" smtClean="0"/>
              <a:t>200.112</a:t>
            </a:r>
          </a:p>
          <a:p>
            <a:pPr algn="ctr"/>
            <a:endParaRPr lang="en-US" dirty="0"/>
          </a:p>
          <a:p>
            <a:pPr algn="ctr"/>
            <a:endParaRPr lang="en-US" dirty="0" smtClean="0"/>
          </a:p>
          <a:p>
            <a:pPr algn="ctr"/>
            <a:endParaRPr lang="en-US" dirty="0"/>
          </a:p>
          <a:p>
            <a:pPr algn="ctr"/>
            <a:endParaRPr lang="en-US" dirty="0"/>
          </a:p>
        </p:txBody>
      </p:sp>
      <p:sp>
        <p:nvSpPr>
          <p:cNvPr id="6" name="Footer Placeholder 5"/>
          <p:cNvSpPr>
            <a:spLocks noGrp="1"/>
          </p:cNvSpPr>
          <p:nvPr>
            <p:ph type="ftr" sz="quarter" idx="11"/>
          </p:nvPr>
        </p:nvSpPr>
        <p:spPr>
          <a:xfrm>
            <a:off x="2362200" y="6356350"/>
            <a:ext cx="4038600" cy="365125"/>
          </a:xfrm>
        </p:spPr>
        <p:txBody>
          <a:bodyPr/>
          <a:lstStyle/>
          <a:p>
            <a:fld id="{001CB67B-8E5E-4034-9831-2ACFAE449A04}" type="slidenum">
              <a:rPr lang="en-US" smtClean="0"/>
              <a:t>12</a:t>
            </a:fld>
            <a:endParaRPr lang="en-US" dirty="0"/>
          </a:p>
        </p:txBody>
      </p:sp>
    </p:spTree>
    <p:extLst>
      <p:ext uri="{BB962C8B-B14F-4D97-AF65-F5344CB8AC3E}">
        <p14:creationId xmlns:p14="http://schemas.microsoft.com/office/powerpoint/2010/main" val="1708017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Pre Award – Federal Agency</a:t>
            </a:r>
            <a:br>
              <a:rPr lang="en-US" dirty="0" smtClean="0"/>
            </a:br>
            <a:r>
              <a:rPr lang="en-US" dirty="0" smtClean="0"/>
              <a:t>Risk Review</a:t>
            </a:r>
            <a:endParaRPr lang="en-US" dirty="0"/>
          </a:p>
        </p:txBody>
      </p:sp>
      <p:sp>
        <p:nvSpPr>
          <p:cNvPr id="4" name="Content Placeholder 2"/>
          <p:cNvSpPr txBox="1">
            <a:spLocks/>
          </p:cNvSpPr>
          <p:nvPr/>
        </p:nvSpPr>
        <p:spPr>
          <a:xfrm>
            <a:off x="2133600" y="1250348"/>
            <a:ext cx="6787376" cy="23310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Agency will perform risk assessment for a potential awardee, and includes: </a:t>
            </a:r>
          </a:p>
          <a:p>
            <a:pPr lvl="1">
              <a:spcBef>
                <a:spcPts val="0"/>
              </a:spcBef>
            </a:pPr>
            <a:r>
              <a:rPr lang="en-US" sz="1800" dirty="0" smtClean="0"/>
              <a:t>Financial capability</a:t>
            </a:r>
          </a:p>
          <a:p>
            <a:pPr lvl="1">
              <a:spcBef>
                <a:spcPts val="0"/>
              </a:spcBef>
            </a:pPr>
            <a:r>
              <a:rPr lang="en-US" sz="1800" dirty="0" smtClean="0"/>
              <a:t>Quality of management systems</a:t>
            </a:r>
          </a:p>
          <a:p>
            <a:pPr lvl="1">
              <a:spcBef>
                <a:spcPts val="0"/>
              </a:spcBef>
            </a:pPr>
            <a:r>
              <a:rPr lang="en-US" sz="1800" dirty="0" smtClean="0"/>
              <a:t>History of performance (past performance reviews)</a:t>
            </a:r>
          </a:p>
          <a:p>
            <a:pPr lvl="1">
              <a:spcBef>
                <a:spcPts val="0"/>
              </a:spcBef>
            </a:pPr>
            <a:r>
              <a:rPr lang="en-US" sz="1800" dirty="0" smtClean="0"/>
              <a:t>Agency report and/or findings from Single Audit </a:t>
            </a:r>
          </a:p>
          <a:p>
            <a:pPr lvl="1">
              <a:spcBef>
                <a:spcPts val="0"/>
              </a:spcBef>
            </a:pPr>
            <a:r>
              <a:rPr lang="en-US" sz="1800" dirty="0" smtClean="0"/>
              <a:t>Ability to implement regulations, terms &amp; conditions</a:t>
            </a:r>
          </a:p>
          <a:p>
            <a:pPr lvl="1">
              <a:spcBef>
                <a:spcPts val="0"/>
              </a:spcBef>
            </a:pPr>
            <a:r>
              <a:rPr lang="en-US" sz="1800" dirty="0" smtClean="0"/>
              <a:t>Prior debarment or suspensions</a:t>
            </a:r>
          </a:p>
          <a:p>
            <a:pPr lvl="1">
              <a:spcBef>
                <a:spcPts val="0"/>
              </a:spcBef>
            </a:pPr>
            <a:endParaRPr lang="en-US" sz="1800" dirty="0" smtClean="0"/>
          </a:p>
          <a:p>
            <a:pPr>
              <a:spcBef>
                <a:spcPts val="0"/>
              </a:spcBef>
            </a:pPr>
            <a:r>
              <a:rPr lang="en-US" sz="1800" dirty="0"/>
              <a:t>Depending on results of risk review, special award conditions may be required by Federal agency</a:t>
            </a:r>
          </a:p>
          <a:p>
            <a:pPr>
              <a:spcBef>
                <a:spcPts val="0"/>
              </a:spcBef>
            </a:pPr>
            <a:endParaRPr lang="en-US" sz="1800" dirty="0" smtClean="0"/>
          </a:p>
          <a:p>
            <a:pPr>
              <a:spcBef>
                <a:spcPts val="0"/>
              </a:spcBef>
            </a:pPr>
            <a:r>
              <a:rPr lang="en-US" sz="1800" dirty="0" smtClean="0"/>
              <a:t>Special award conditions could apply, such as:</a:t>
            </a:r>
          </a:p>
          <a:p>
            <a:pPr lvl="1">
              <a:spcBef>
                <a:spcPts val="0"/>
              </a:spcBef>
            </a:pPr>
            <a:r>
              <a:rPr lang="en-US" sz="1800" dirty="0" smtClean="0"/>
              <a:t>Restricting advances</a:t>
            </a:r>
          </a:p>
          <a:p>
            <a:pPr lvl="1">
              <a:spcBef>
                <a:spcPts val="0"/>
              </a:spcBef>
            </a:pPr>
            <a:r>
              <a:rPr lang="en-US" sz="1800" dirty="0" smtClean="0"/>
              <a:t>Withholding approvals (require special approvals)</a:t>
            </a:r>
          </a:p>
          <a:p>
            <a:pPr lvl="1">
              <a:spcBef>
                <a:spcPts val="0"/>
              </a:spcBef>
            </a:pPr>
            <a:r>
              <a:rPr lang="en-US" sz="1800" dirty="0" smtClean="0"/>
              <a:t>Requiring additional reporting or monitoring</a:t>
            </a:r>
          </a:p>
          <a:p>
            <a:pPr lvl="1">
              <a:spcBef>
                <a:spcPts val="0"/>
              </a:spcBef>
            </a:pPr>
            <a:r>
              <a:rPr lang="en-US" sz="1800" dirty="0" smtClean="0"/>
              <a:t>Requiring additional technical or management assistance</a:t>
            </a:r>
          </a:p>
        </p:txBody>
      </p:sp>
      <p:sp>
        <p:nvSpPr>
          <p:cNvPr id="7" name="TextBox 6"/>
          <p:cNvSpPr txBox="1"/>
          <p:nvPr/>
        </p:nvSpPr>
        <p:spPr>
          <a:xfrm>
            <a:off x="349405" y="1295400"/>
            <a:ext cx="1828800" cy="4801314"/>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endParaRPr lang="en-US" dirty="0" smtClean="0"/>
          </a:p>
          <a:p>
            <a:pPr algn="ctr"/>
            <a:r>
              <a:rPr lang="en-US" dirty="0" smtClean="0"/>
              <a:t>Federal Agency</a:t>
            </a:r>
          </a:p>
          <a:p>
            <a:pPr algn="ctr"/>
            <a:r>
              <a:rPr lang="en-US" dirty="0" smtClean="0"/>
              <a:t>Pre-Award Risk Review</a:t>
            </a:r>
          </a:p>
          <a:p>
            <a:pPr algn="ctr"/>
            <a:endParaRPr lang="en-US" dirty="0" smtClean="0"/>
          </a:p>
          <a:p>
            <a:pPr algn="ctr"/>
            <a:endParaRPr lang="en-US" dirty="0" smtClean="0"/>
          </a:p>
          <a:p>
            <a:pPr algn="ctr"/>
            <a:endParaRPr lang="en-US" dirty="0"/>
          </a:p>
          <a:p>
            <a:pPr algn="ctr"/>
            <a:r>
              <a:rPr lang="en-US" dirty="0" smtClean="0"/>
              <a:t>Section:</a:t>
            </a:r>
          </a:p>
          <a:p>
            <a:pPr algn="ctr"/>
            <a:r>
              <a:rPr lang="en-US" dirty="0" smtClean="0"/>
              <a:t>200.205</a:t>
            </a:r>
          </a:p>
          <a:p>
            <a:pPr algn="ctr"/>
            <a:endParaRPr lang="en-US" dirty="0"/>
          </a:p>
          <a:p>
            <a:pPr algn="ctr"/>
            <a:endParaRPr lang="en-US" dirty="0" smtClean="0"/>
          </a:p>
          <a:p>
            <a:pPr algn="ctr"/>
            <a:endParaRPr lang="en-US" dirty="0"/>
          </a:p>
          <a:p>
            <a:pPr algn="ctr"/>
            <a:endParaRPr lang="en-US" dirty="0"/>
          </a:p>
          <a:p>
            <a:pPr algn="ctr"/>
            <a:endParaRPr lang="en-US" dirty="0" smtClean="0"/>
          </a:p>
          <a:p>
            <a:pPr algn="ctr"/>
            <a:endParaRPr lang="en-US" dirty="0"/>
          </a:p>
        </p:txBody>
      </p:sp>
      <p:sp>
        <p:nvSpPr>
          <p:cNvPr id="5" name="Footer Placeholder 4"/>
          <p:cNvSpPr>
            <a:spLocks noGrp="1"/>
          </p:cNvSpPr>
          <p:nvPr>
            <p:ph type="ftr" sz="quarter" idx="11"/>
          </p:nvPr>
        </p:nvSpPr>
        <p:spPr>
          <a:xfrm>
            <a:off x="2362200" y="6356350"/>
            <a:ext cx="4038600" cy="365125"/>
          </a:xfrm>
        </p:spPr>
        <p:txBody>
          <a:bodyPr/>
          <a:lstStyle/>
          <a:p>
            <a:fld id="{0525E4E8-3A71-477E-9836-1E9D838A9832}" type="slidenum">
              <a:rPr lang="en-US" b="1" smtClean="0"/>
              <a:t>13</a:t>
            </a:fld>
            <a:endParaRPr lang="en-US" b="1" dirty="0"/>
          </a:p>
        </p:txBody>
      </p:sp>
    </p:spTree>
    <p:extLst>
      <p:ext uri="{BB962C8B-B14F-4D97-AF65-F5344CB8AC3E}">
        <p14:creationId xmlns:p14="http://schemas.microsoft.com/office/powerpoint/2010/main" val="2783450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 Award – Fixed Amount Awards</a:t>
            </a:r>
            <a:endParaRPr lang="en-US" dirty="0"/>
          </a:p>
        </p:txBody>
      </p:sp>
      <p:sp>
        <p:nvSpPr>
          <p:cNvPr id="4" name="Content Placeholder 2"/>
          <p:cNvSpPr txBox="1">
            <a:spLocks/>
          </p:cNvSpPr>
          <p:nvPr/>
        </p:nvSpPr>
        <p:spPr>
          <a:xfrm>
            <a:off x="2209800" y="1250348"/>
            <a:ext cx="6705600" cy="537905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Fixed Awards are now </a:t>
            </a:r>
            <a:r>
              <a:rPr lang="en-US" sz="1800" b="1" dirty="0" smtClean="0"/>
              <a:t>encouraged</a:t>
            </a:r>
            <a:endParaRPr lang="en-US" sz="800" b="1" dirty="0"/>
          </a:p>
          <a:p>
            <a:pPr>
              <a:spcBef>
                <a:spcPts val="0"/>
              </a:spcBef>
            </a:pPr>
            <a:r>
              <a:rPr lang="en-US" sz="1800" dirty="0" smtClean="0"/>
              <a:t>Fixed Award is a type of grant where the awardee performs a specific level of effort for a fixed price, without regard to cost incurred (similar to a fixed price contract)</a:t>
            </a:r>
          </a:p>
          <a:p>
            <a:pPr lvl="1">
              <a:spcBef>
                <a:spcPts val="0"/>
              </a:spcBef>
            </a:pPr>
            <a:r>
              <a:rPr lang="en-US" sz="1800" dirty="0" smtClean="0"/>
              <a:t>Reduces </a:t>
            </a:r>
            <a:r>
              <a:rPr lang="en-US" sz="1800" dirty="0"/>
              <a:t>recording </a:t>
            </a:r>
            <a:r>
              <a:rPr lang="en-US" sz="1800" dirty="0" smtClean="0"/>
              <a:t>keeping</a:t>
            </a:r>
          </a:p>
          <a:p>
            <a:pPr lvl="1">
              <a:spcBef>
                <a:spcPts val="0"/>
              </a:spcBef>
            </a:pPr>
            <a:r>
              <a:rPr lang="en-US" sz="1800" dirty="0"/>
              <a:t>No review of incurred </a:t>
            </a:r>
            <a:r>
              <a:rPr lang="en-US" sz="1800" dirty="0" smtClean="0"/>
              <a:t>costs, except in termination situation</a:t>
            </a:r>
            <a:endParaRPr lang="en-US" sz="1800" dirty="0"/>
          </a:p>
          <a:p>
            <a:pPr lvl="1">
              <a:spcBef>
                <a:spcPts val="0"/>
              </a:spcBef>
            </a:pPr>
            <a:r>
              <a:rPr lang="en-US" sz="1800" dirty="0" smtClean="0"/>
              <a:t>In amounts up to $150,000 (Simplified Acquisition Threshold)</a:t>
            </a:r>
          </a:p>
          <a:p>
            <a:pPr>
              <a:spcBef>
                <a:spcPts val="0"/>
              </a:spcBef>
            </a:pPr>
            <a:endParaRPr lang="en-US" sz="800" dirty="0" smtClean="0"/>
          </a:p>
          <a:p>
            <a:pPr>
              <a:spcBef>
                <a:spcPts val="0"/>
              </a:spcBef>
            </a:pPr>
            <a:r>
              <a:rPr lang="en-US" sz="1800" dirty="0"/>
              <a:t>Can </a:t>
            </a:r>
            <a:r>
              <a:rPr lang="en-US" sz="1800" dirty="0" smtClean="0"/>
              <a:t>only be used </a:t>
            </a:r>
            <a:r>
              <a:rPr lang="en-US" sz="1800" dirty="0"/>
              <a:t>when project scope is specific and adequate price / cost data is available to assure that </a:t>
            </a:r>
            <a:r>
              <a:rPr lang="en-US" sz="1800" b="1" dirty="0"/>
              <a:t>no fee will be </a:t>
            </a:r>
            <a:r>
              <a:rPr lang="en-US" sz="1800" b="1" dirty="0" smtClean="0"/>
              <a:t>earned. </a:t>
            </a:r>
          </a:p>
          <a:p>
            <a:pPr marL="0" indent="0">
              <a:spcBef>
                <a:spcPts val="0"/>
              </a:spcBef>
              <a:buNone/>
            </a:pPr>
            <a:endParaRPr lang="en-US" sz="1800" b="1" dirty="0"/>
          </a:p>
          <a:p>
            <a:pPr>
              <a:spcBef>
                <a:spcPts val="0"/>
              </a:spcBef>
            </a:pPr>
            <a:r>
              <a:rPr lang="en-US" sz="1800" dirty="0" smtClean="0"/>
              <a:t>Awardee (prime) must have prior written approval from Federal awarding agency to issue a fixed amount </a:t>
            </a:r>
            <a:r>
              <a:rPr lang="en-US" sz="1800" dirty="0" err="1" smtClean="0"/>
              <a:t>subaward</a:t>
            </a:r>
            <a:endParaRPr lang="en-US" sz="1800" dirty="0" smtClean="0"/>
          </a:p>
          <a:p>
            <a:pPr>
              <a:spcBef>
                <a:spcPts val="0"/>
              </a:spcBef>
            </a:pPr>
            <a:r>
              <a:rPr lang="en-US" sz="1800" dirty="0"/>
              <a:t>Awardee must certify to Federal awarding agency or pass-through entity at end of Federal award that the project was completed or the level of effort was expended.  If not, the amount of the Federal award must be adjusted.  </a:t>
            </a:r>
            <a:endParaRPr lang="en-US" sz="800" dirty="0" smtClean="0"/>
          </a:p>
          <a:p>
            <a:pPr>
              <a:spcBef>
                <a:spcPts val="0"/>
              </a:spcBef>
            </a:pPr>
            <a:r>
              <a:rPr lang="en-US" sz="1800" dirty="0" smtClean="0"/>
              <a:t>Cannot be used if there is mandatory cost share requirement</a:t>
            </a:r>
          </a:p>
          <a:p>
            <a:pPr>
              <a:spcBef>
                <a:spcPts val="0"/>
              </a:spcBef>
            </a:pPr>
            <a:endParaRPr lang="en-US" sz="1800" dirty="0" smtClean="0"/>
          </a:p>
          <a:p>
            <a:pPr>
              <a:spcBef>
                <a:spcPts val="0"/>
              </a:spcBef>
            </a:pPr>
            <a:endParaRPr lang="en-US" sz="1800" dirty="0" smtClean="0"/>
          </a:p>
        </p:txBody>
      </p:sp>
      <p:sp>
        <p:nvSpPr>
          <p:cNvPr id="7" name="TextBox 6"/>
          <p:cNvSpPr txBox="1"/>
          <p:nvPr/>
        </p:nvSpPr>
        <p:spPr>
          <a:xfrm>
            <a:off x="349405" y="1295400"/>
            <a:ext cx="1828800" cy="4801314"/>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endParaRPr lang="en-US" dirty="0"/>
          </a:p>
          <a:p>
            <a:pPr algn="ctr"/>
            <a:endParaRPr lang="en-US" dirty="0" smtClean="0"/>
          </a:p>
          <a:p>
            <a:pPr algn="ctr"/>
            <a:r>
              <a:rPr lang="en-US" dirty="0" smtClean="0"/>
              <a:t>Fixed Awards</a:t>
            </a:r>
          </a:p>
          <a:p>
            <a:pPr algn="ctr"/>
            <a:endParaRPr lang="en-US" dirty="0" smtClean="0"/>
          </a:p>
          <a:p>
            <a:pPr algn="ctr"/>
            <a:endParaRPr lang="en-US" dirty="0"/>
          </a:p>
          <a:p>
            <a:pPr algn="ctr"/>
            <a:endParaRPr lang="en-US" dirty="0"/>
          </a:p>
          <a:p>
            <a:pPr lvl="1"/>
            <a:r>
              <a:rPr lang="en-US" dirty="0" smtClean="0"/>
              <a:t>Section:</a:t>
            </a:r>
          </a:p>
          <a:p>
            <a:pPr lvl="1"/>
            <a:r>
              <a:rPr lang="en-US" dirty="0" smtClean="0"/>
              <a:t>200.45</a:t>
            </a:r>
          </a:p>
          <a:p>
            <a:pPr lvl="1"/>
            <a:r>
              <a:rPr lang="en-US" dirty="0" smtClean="0"/>
              <a:t>200.201</a:t>
            </a:r>
          </a:p>
          <a:p>
            <a:pPr lvl="1"/>
            <a:r>
              <a:rPr lang="en-US" dirty="0" smtClean="0"/>
              <a:t>200.332</a:t>
            </a:r>
          </a:p>
          <a:p>
            <a:pPr algn="ctr"/>
            <a:endParaRPr lang="en-US" dirty="0" smtClean="0"/>
          </a:p>
          <a:p>
            <a:pPr algn="ctr"/>
            <a:endParaRPr lang="en-US" dirty="0"/>
          </a:p>
          <a:p>
            <a:pPr algn="ctr"/>
            <a:endParaRPr lang="en-US" dirty="0" smtClean="0"/>
          </a:p>
          <a:p>
            <a:pPr algn="ctr"/>
            <a:endParaRPr lang="en-US" dirty="0" smtClean="0"/>
          </a:p>
          <a:p>
            <a:pPr algn="ctr"/>
            <a:endParaRPr lang="en-US" dirty="0"/>
          </a:p>
        </p:txBody>
      </p:sp>
      <p:sp>
        <p:nvSpPr>
          <p:cNvPr id="5" name="Footer Placeholder 4"/>
          <p:cNvSpPr>
            <a:spLocks noGrp="1"/>
          </p:cNvSpPr>
          <p:nvPr>
            <p:ph type="ftr" sz="quarter" idx="11"/>
          </p:nvPr>
        </p:nvSpPr>
        <p:spPr>
          <a:xfrm>
            <a:off x="2362200" y="6356350"/>
            <a:ext cx="4038600" cy="365125"/>
          </a:xfrm>
        </p:spPr>
        <p:txBody>
          <a:bodyPr/>
          <a:lstStyle/>
          <a:p>
            <a:fld id="{B556132C-2D6C-401A-9129-CEFF76D9591C}" type="slidenum">
              <a:rPr lang="en-US" smtClean="0"/>
              <a:t>14</a:t>
            </a:fld>
            <a:endParaRPr lang="en-US" dirty="0"/>
          </a:p>
        </p:txBody>
      </p:sp>
    </p:spTree>
    <p:extLst>
      <p:ext uri="{BB962C8B-B14F-4D97-AF65-F5344CB8AC3E}">
        <p14:creationId xmlns:p14="http://schemas.microsoft.com/office/powerpoint/2010/main" val="2835958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dirty="0" smtClean="0"/>
              <a:t>Post Award – Systems and Controls</a:t>
            </a:r>
            <a:endParaRPr lang="en-US" dirty="0"/>
          </a:p>
        </p:txBody>
      </p:sp>
      <p:sp>
        <p:nvSpPr>
          <p:cNvPr id="4" name="Content Placeholder 2"/>
          <p:cNvSpPr txBox="1">
            <a:spLocks/>
          </p:cNvSpPr>
          <p:nvPr/>
        </p:nvSpPr>
        <p:spPr>
          <a:xfrm>
            <a:off x="2133600" y="1447800"/>
            <a:ext cx="6781800" cy="5334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a:pPr>
            <a:r>
              <a:rPr lang="en-US" altLang="en-US" sz="1600" dirty="0">
                <a:latin typeface="Arial" charset="0"/>
                <a:cs typeface="Arial" charset="0"/>
              </a:rPr>
              <a:t>Financial Management §200.302</a:t>
            </a:r>
          </a:p>
          <a:p>
            <a:pPr lvl="1">
              <a:defRPr/>
            </a:pPr>
            <a:r>
              <a:rPr lang="en-US" altLang="en-US" sz="1600" dirty="0">
                <a:latin typeface="Arial" charset="0"/>
                <a:cs typeface="Arial" charset="0"/>
              </a:rPr>
              <a:t>Rejected suggestion of separate bank account for each award</a:t>
            </a:r>
          </a:p>
          <a:p>
            <a:pPr lvl="1">
              <a:defRPr/>
            </a:pPr>
            <a:r>
              <a:rPr lang="en-US" altLang="en-US" sz="1600" dirty="0">
                <a:latin typeface="Arial" charset="0"/>
                <a:cs typeface="Arial" charset="0"/>
              </a:rPr>
              <a:t>Documentation and record-keeping standards</a:t>
            </a:r>
          </a:p>
          <a:p>
            <a:pPr>
              <a:defRPr/>
            </a:pPr>
            <a:endParaRPr lang="en-US" altLang="en-US" sz="1600" dirty="0">
              <a:latin typeface="Arial" charset="0"/>
              <a:cs typeface="Arial" charset="0"/>
            </a:endParaRPr>
          </a:p>
          <a:p>
            <a:pPr>
              <a:buClr>
                <a:srgbClr val="E31937"/>
              </a:buClr>
              <a:defRPr/>
            </a:pPr>
            <a:r>
              <a:rPr lang="en-US" altLang="en-US" sz="1600" dirty="0">
                <a:latin typeface="Arial" charset="0"/>
                <a:cs typeface="Arial" charset="0"/>
              </a:rPr>
              <a:t>Internal Controls </a:t>
            </a:r>
            <a:r>
              <a:rPr lang="en-US" altLang="en-US" sz="1600" dirty="0">
                <a:solidFill>
                  <a:srgbClr val="5F6062"/>
                </a:solidFill>
                <a:latin typeface="Arial" charset="0"/>
                <a:cs typeface="Arial" charset="0"/>
              </a:rPr>
              <a:t>§200.303</a:t>
            </a:r>
          </a:p>
          <a:p>
            <a:pPr lvl="1">
              <a:spcAft>
                <a:spcPts val="0"/>
              </a:spcAft>
              <a:defRPr/>
            </a:pPr>
            <a:r>
              <a:rPr lang="en-US" altLang="en-US" sz="1600" dirty="0">
                <a:latin typeface="Arial" charset="0"/>
                <a:cs typeface="Arial" charset="0"/>
              </a:rPr>
              <a:t>Entity responsible for protection of personally identifiable information (PII)</a:t>
            </a:r>
          </a:p>
          <a:p>
            <a:pPr marL="457200" lvl="1" indent="0">
              <a:spcAft>
                <a:spcPts val="0"/>
              </a:spcAft>
              <a:buFont typeface="Arial" charset="0"/>
              <a:buNone/>
              <a:defRPr/>
            </a:pPr>
            <a:endParaRPr lang="en-US" altLang="en-US" sz="1600" dirty="0">
              <a:latin typeface="Arial" charset="0"/>
              <a:cs typeface="Arial" charset="0"/>
            </a:endParaRPr>
          </a:p>
          <a:p>
            <a:pPr>
              <a:spcAft>
                <a:spcPts val="1200"/>
              </a:spcAft>
              <a:defRPr/>
            </a:pPr>
            <a:r>
              <a:rPr lang="en-US" altLang="en-US" sz="1600" dirty="0">
                <a:latin typeface="Arial" charset="0"/>
                <a:cs typeface="Arial" charset="0"/>
              </a:rPr>
              <a:t>Cost-Sharing Considerations </a:t>
            </a:r>
            <a:r>
              <a:rPr lang="en-US" altLang="en-US" sz="1600" dirty="0">
                <a:solidFill>
                  <a:srgbClr val="5F6062"/>
                </a:solidFill>
                <a:latin typeface="Arial" charset="0"/>
                <a:cs typeface="Arial" charset="0"/>
              </a:rPr>
              <a:t>§200.306</a:t>
            </a:r>
          </a:p>
          <a:p>
            <a:pPr lvl="1">
              <a:defRPr/>
            </a:pPr>
            <a:r>
              <a:rPr lang="en-US" altLang="en-US" sz="1600" dirty="0">
                <a:latin typeface="Arial" charset="0"/>
                <a:cs typeface="Arial" charset="0"/>
              </a:rPr>
              <a:t>Voluntary cost sharing is not expected and cannot be used as a factor during merit review</a:t>
            </a:r>
          </a:p>
          <a:p>
            <a:pPr>
              <a:defRPr/>
            </a:pPr>
            <a:endParaRPr lang="en-US" altLang="en-US" sz="1600" dirty="0">
              <a:solidFill>
                <a:srgbClr val="5F6062"/>
              </a:solidFill>
              <a:latin typeface="Arial" charset="0"/>
              <a:cs typeface="Arial" charset="0"/>
            </a:endParaRPr>
          </a:p>
          <a:p>
            <a:pPr>
              <a:defRPr/>
            </a:pPr>
            <a:r>
              <a:rPr lang="en-US" altLang="en-US" sz="1600" dirty="0">
                <a:latin typeface="Arial" charset="0"/>
                <a:cs typeface="Arial" charset="0"/>
              </a:rPr>
              <a:t>Monitoring and Reporting §200.328</a:t>
            </a:r>
          </a:p>
          <a:p>
            <a:pPr lvl="1">
              <a:defRPr/>
            </a:pPr>
            <a:r>
              <a:rPr lang="en-US" altLang="en-US" sz="1600" dirty="0">
                <a:latin typeface="Arial" charset="0"/>
                <a:cs typeface="Arial" charset="0"/>
              </a:rPr>
              <a:t>More specific language to encourage evidence-based program design</a:t>
            </a:r>
            <a:r>
              <a:rPr lang="en-US" sz="1600" dirty="0">
                <a:latin typeface="Arial" charset="0"/>
                <a:cs typeface="Arial" charset="0"/>
              </a:rPr>
              <a:t>.</a:t>
            </a:r>
          </a:p>
          <a:p>
            <a:pPr>
              <a:spcBef>
                <a:spcPts val="600"/>
              </a:spcBef>
            </a:pPr>
            <a:endParaRPr lang="en-US" sz="1800" dirty="0" smtClean="0"/>
          </a:p>
        </p:txBody>
      </p:sp>
      <p:sp>
        <p:nvSpPr>
          <p:cNvPr id="7" name="TextBox 6"/>
          <p:cNvSpPr txBox="1"/>
          <p:nvPr/>
        </p:nvSpPr>
        <p:spPr>
          <a:xfrm>
            <a:off x="349405" y="1447800"/>
            <a:ext cx="1828800" cy="2862322"/>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a:p>
          <a:p>
            <a:pPr algn="ctr"/>
            <a:r>
              <a:rPr lang="en-US" dirty="0" smtClean="0"/>
              <a:t>Section:</a:t>
            </a:r>
          </a:p>
          <a:p>
            <a:pPr algn="ctr"/>
            <a:r>
              <a:rPr lang="en-US" dirty="0" smtClean="0"/>
              <a:t>200.30</a:t>
            </a:r>
          </a:p>
          <a:p>
            <a:pPr algn="ctr"/>
            <a:endParaRPr lang="en-US" dirty="0" smtClean="0"/>
          </a:p>
          <a:p>
            <a:pPr algn="ctr"/>
            <a:endParaRPr lang="en-US" dirty="0"/>
          </a:p>
          <a:p>
            <a:pPr algn="ctr"/>
            <a:endParaRPr lang="en-US" dirty="0"/>
          </a:p>
        </p:txBody>
      </p:sp>
      <p:sp>
        <p:nvSpPr>
          <p:cNvPr id="5" name="Footer Placeholder 4"/>
          <p:cNvSpPr>
            <a:spLocks noGrp="1"/>
          </p:cNvSpPr>
          <p:nvPr>
            <p:ph type="ftr" sz="quarter" idx="11"/>
          </p:nvPr>
        </p:nvSpPr>
        <p:spPr>
          <a:xfrm>
            <a:off x="2362200" y="6400800"/>
            <a:ext cx="4038600" cy="365125"/>
          </a:xfrm>
        </p:spPr>
        <p:txBody>
          <a:bodyPr/>
          <a:lstStyle/>
          <a:p>
            <a:fld id="{D2C69DB7-C403-4522-BB7A-5B55CD2890AC}" type="slidenum">
              <a:rPr lang="en-US" smtClean="0"/>
              <a:t>15</a:t>
            </a:fld>
            <a:endParaRPr lang="en-US" dirty="0"/>
          </a:p>
        </p:txBody>
      </p:sp>
    </p:spTree>
    <p:extLst>
      <p:ext uri="{BB962C8B-B14F-4D97-AF65-F5344CB8AC3E}">
        <p14:creationId xmlns:p14="http://schemas.microsoft.com/office/powerpoint/2010/main" val="1217974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dirty="0" smtClean="0"/>
              <a:t>Post Award – Systems and Controls</a:t>
            </a:r>
            <a:endParaRPr lang="en-US" dirty="0"/>
          </a:p>
        </p:txBody>
      </p:sp>
      <p:sp>
        <p:nvSpPr>
          <p:cNvPr id="4" name="Content Placeholder 2"/>
          <p:cNvSpPr txBox="1">
            <a:spLocks/>
          </p:cNvSpPr>
          <p:nvPr/>
        </p:nvSpPr>
        <p:spPr>
          <a:xfrm>
            <a:off x="2133600" y="1447800"/>
            <a:ext cx="6705600" cy="5334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E31937"/>
              </a:buClr>
              <a:defRPr/>
            </a:pPr>
            <a:r>
              <a:rPr lang="en-US" altLang="en-US" dirty="0">
                <a:latin typeface="Arial" charset="0"/>
                <a:cs typeface="Arial" charset="0"/>
              </a:rPr>
              <a:t>Organizational Conflicts of Interest </a:t>
            </a:r>
            <a:r>
              <a:rPr lang="en-US" altLang="en-US" sz="1600" dirty="0">
                <a:solidFill>
                  <a:srgbClr val="5F6062"/>
                </a:solidFill>
                <a:latin typeface="Arial" charset="0"/>
                <a:cs typeface="Arial" charset="0"/>
              </a:rPr>
              <a:t>§ 200.318</a:t>
            </a:r>
          </a:p>
          <a:p>
            <a:pPr marL="457200" lvl="1" indent="0">
              <a:buClr>
                <a:srgbClr val="E31937"/>
              </a:buClr>
              <a:buFont typeface="Arial" charset="0"/>
              <a:buNone/>
              <a:defRPr/>
            </a:pPr>
            <a:endParaRPr lang="en-US" altLang="en-US" dirty="0">
              <a:solidFill>
                <a:srgbClr val="5F6062"/>
              </a:solidFill>
              <a:latin typeface="Arial" charset="0"/>
              <a:cs typeface="Arial" charset="0"/>
            </a:endParaRPr>
          </a:p>
          <a:p>
            <a:pPr>
              <a:buClr>
                <a:srgbClr val="E31937"/>
              </a:buClr>
              <a:defRPr/>
            </a:pPr>
            <a:r>
              <a:rPr lang="en-US" altLang="en-US" dirty="0">
                <a:solidFill>
                  <a:srgbClr val="5F6062"/>
                </a:solidFill>
                <a:latin typeface="Arial" charset="0"/>
                <a:cs typeface="Arial" charset="0"/>
              </a:rPr>
              <a:t>Record Retention </a:t>
            </a:r>
            <a:r>
              <a:rPr lang="en-US" altLang="en-US" sz="1600" dirty="0">
                <a:solidFill>
                  <a:srgbClr val="5F6062"/>
                </a:solidFill>
                <a:latin typeface="Arial" charset="0"/>
                <a:cs typeface="Arial" charset="0"/>
              </a:rPr>
              <a:t>§200.333</a:t>
            </a:r>
          </a:p>
          <a:p>
            <a:pPr lvl="1">
              <a:buClr>
                <a:srgbClr val="E31937"/>
              </a:buClr>
              <a:defRPr/>
            </a:pPr>
            <a:r>
              <a:rPr lang="en-US" altLang="en-US" dirty="0">
                <a:solidFill>
                  <a:srgbClr val="5F6062"/>
                </a:solidFill>
                <a:latin typeface="Arial" charset="0"/>
                <a:cs typeface="Arial" charset="0"/>
              </a:rPr>
              <a:t>Still three years from submission of final expenditure report</a:t>
            </a:r>
          </a:p>
          <a:p>
            <a:pPr>
              <a:buClr>
                <a:srgbClr val="E31937"/>
              </a:buClr>
              <a:defRPr/>
            </a:pPr>
            <a:endParaRPr lang="en-US" altLang="en-US" sz="1600" dirty="0">
              <a:solidFill>
                <a:srgbClr val="5F6062"/>
              </a:solidFill>
              <a:latin typeface="Arial" charset="0"/>
              <a:cs typeface="Arial" charset="0"/>
            </a:endParaRPr>
          </a:p>
          <a:p>
            <a:pPr>
              <a:buClr>
                <a:srgbClr val="E31937"/>
              </a:buClr>
              <a:defRPr/>
            </a:pPr>
            <a:r>
              <a:rPr lang="en-US" altLang="en-US" dirty="0">
                <a:solidFill>
                  <a:srgbClr val="5F6062"/>
                </a:solidFill>
                <a:latin typeface="Arial" charset="0"/>
                <a:cs typeface="Arial" charset="0"/>
              </a:rPr>
              <a:t>Termination</a:t>
            </a:r>
            <a:r>
              <a:rPr lang="en-US" altLang="en-US" sz="1600" dirty="0">
                <a:solidFill>
                  <a:srgbClr val="5F6062"/>
                </a:solidFill>
                <a:latin typeface="Arial" charset="0"/>
                <a:cs typeface="Arial" charset="0"/>
              </a:rPr>
              <a:t> §200.339</a:t>
            </a:r>
          </a:p>
          <a:p>
            <a:pPr lvl="1">
              <a:buClr>
                <a:srgbClr val="E31937"/>
              </a:buClr>
              <a:defRPr/>
            </a:pPr>
            <a:r>
              <a:rPr lang="en-US" altLang="en-US" dirty="0">
                <a:solidFill>
                  <a:srgbClr val="5F6062"/>
                </a:solidFill>
                <a:latin typeface="Arial" charset="0"/>
                <a:cs typeface="Arial" charset="0"/>
              </a:rPr>
              <a:t>Termination for convenience now available</a:t>
            </a:r>
          </a:p>
          <a:p>
            <a:pPr>
              <a:buClr>
                <a:srgbClr val="E31937"/>
              </a:buClr>
              <a:defRPr/>
            </a:pPr>
            <a:endParaRPr lang="en-US" altLang="en-US" sz="1600" dirty="0">
              <a:solidFill>
                <a:srgbClr val="5F6062"/>
              </a:solidFill>
              <a:latin typeface="Arial" charset="0"/>
              <a:cs typeface="Arial" charset="0"/>
            </a:endParaRPr>
          </a:p>
          <a:p>
            <a:pPr>
              <a:buClr>
                <a:srgbClr val="E31937"/>
              </a:buClr>
              <a:defRPr/>
            </a:pPr>
            <a:r>
              <a:rPr lang="en-US" altLang="en-US" dirty="0">
                <a:solidFill>
                  <a:srgbClr val="5F6062"/>
                </a:solidFill>
                <a:latin typeface="Arial" charset="0"/>
                <a:cs typeface="Arial" charset="0"/>
              </a:rPr>
              <a:t>Closeout </a:t>
            </a:r>
            <a:r>
              <a:rPr lang="en-US" altLang="en-US" sz="1600" dirty="0">
                <a:solidFill>
                  <a:srgbClr val="5F6062"/>
                </a:solidFill>
                <a:latin typeface="Arial" charset="0"/>
                <a:cs typeface="Arial" charset="0"/>
              </a:rPr>
              <a:t>§200.343</a:t>
            </a:r>
          </a:p>
          <a:p>
            <a:pPr lvl="1">
              <a:buClr>
                <a:srgbClr val="E31937"/>
              </a:buClr>
              <a:defRPr/>
            </a:pPr>
            <a:r>
              <a:rPr lang="en-US" altLang="en-US" dirty="0">
                <a:solidFill>
                  <a:srgbClr val="5F6062"/>
                </a:solidFill>
                <a:latin typeface="Arial" charset="0"/>
                <a:cs typeface="Arial" charset="0"/>
              </a:rPr>
              <a:t>90 days to submit all final reports</a:t>
            </a:r>
          </a:p>
          <a:p>
            <a:pPr lvl="1">
              <a:buClr>
                <a:srgbClr val="E31937"/>
              </a:buClr>
              <a:defRPr/>
            </a:pPr>
            <a:r>
              <a:rPr lang="en-US" altLang="en-US" dirty="0">
                <a:solidFill>
                  <a:srgbClr val="5F6062"/>
                </a:solidFill>
                <a:latin typeface="Arial" charset="0"/>
                <a:cs typeface="Arial" charset="0"/>
              </a:rPr>
              <a:t>Closeout timeframe has been extended to one year (beginning upon receipt of final reports</a:t>
            </a:r>
            <a:r>
              <a:rPr lang="en-US" altLang="en-US" dirty="0" smtClean="0">
                <a:solidFill>
                  <a:srgbClr val="5F6062"/>
                </a:solidFill>
                <a:latin typeface="Arial" charset="0"/>
                <a:cs typeface="Arial" charset="0"/>
              </a:rPr>
              <a:t>)</a:t>
            </a:r>
            <a:endParaRPr lang="en-US" altLang="en-US" dirty="0">
              <a:solidFill>
                <a:srgbClr val="5F6062"/>
              </a:solidFill>
              <a:latin typeface="Arial" charset="0"/>
              <a:cs typeface="Arial" charset="0"/>
            </a:endParaRPr>
          </a:p>
        </p:txBody>
      </p:sp>
      <p:sp>
        <p:nvSpPr>
          <p:cNvPr id="7" name="TextBox 6"/>
          <p:cNvSpPr txBox="1"/>
          <p:nvPr/>
        </p:nvSpPr>
        <p:spPr>
          <a:xfrm>
            <a:off x="349405" y="1447800"/>
            <a:ext cx="1828800" cy="4524315"/>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endParaRPr lang="en-US" dirty="0"/>
          </a:p>
          <a:p>
            <a:pPr algn="ctr"/>
            <a:endParaRPr lang="en-US" dirty="0" smtClean="0"/>
          </a:p>
          <a:p>
            <a:pPr algn="ctr"/>
            <a:endParaRPr lang="en-US" dirty="0" smtClean="0"/>
          </a:p>
          <a:p>
            <a:pPr algn="ctr"/>
            <a:endParaRPr lang="en-US" dirty="0" smtClean="0"/>
          </a:p>
          <a:p>
            <a:pPr algn="ctr"/>
            <a:endParaRPr lang="en-US" dirty="0"/>
          </a:p>
          <a:p>
            <a:pPr algn="ctr"/>
            <a:r>
              <a:rPr lang="en-US" dirty="0" smtClean="0"/>
              <a:t>Section:</a:t>
            </a:r>
          </a:p>
          <a:p>
            <a:pPr algn="ctr"/>
            <a:r>
              <a:rPr lang="en-US" dirty="0" smtClean="0"/>
              <a:t>200.318-343</a:t>
            </a:r>
          </a:p>
          <a:p>
            <a:pPr algn="ctr"/>
            <a:endParaRPr lang="en-US" dirty="0" smtClean="0"/>
          </a:p>
          <a:p>
            <a:pPr algn="ctr"/>
            <a:endParaRPr lang="en-US" dirty="0"/>
          </a:p>
          <a:p>
            <a:pPr algn="ctr"/>
            <a:endParaRPr lang="en-US" dirty="0" smtClean="0"/>
          </a:p>
          <a:p>
            <a:pPr algn="ctr"/>
            <a:endParaRPr lang="en-US" dirty="0" smtClean="0"/>
          </a:p>
          <a:p>
            <a:pPr algn="ctr"/>
            <a:endParaRPr lang="en-US" dirty="0" smtClean="0"/>
          </a:p>
          <a:p>
            <a:pPr algn="ctr"/>
            <a:endParaRPr lang="en-US" dirty="0"/>
          </a:p>
          <a:p>
            <a:pPr algn="ctr"/>
            <a:endParaRPr lang="en-US" dirty="0"/>
          </a:p>
        </p:txBody>
      </p:sp>
      <p:sp>
        <p:nvSpPr>
          <p:cNvPr id="5" name="Footer Placeholder 4"/>
          <p:cNvSpPr>
            <a:spLocks noGrp="1"/>
          </p:cNvSpPr>
          <p:nvPr>
            <p:ph type="ftr" sz="quarter" idx="11"/>
          </p:nvPr>
        </p:nvSpPr>
        <p:spPr>
          <a:xfrm>
            <a:off x="2362200" y="6356350"/>
            <a:ext cx="4038600" cy="365125"/>
          </a:xfrm>
        </p:spPr>
        <p:txBody>
          <a:bodyPr/>
          <a:lstStyle/>
          <a:p>
            <a:fld id="{BFC2C14E-2FC5-48BA-AF63-ED53FD6B8F6F}" type="slidenum">
              <a:rPr lang="en-US" smtClean="0"/>
              <a:t>16</a:t>
            </a:fld>
            <a:endParaRPr lang="en-US" dirty="0"/>
          </a:p>
        </p:txBody>
      </p:sp>
    </p:spTree>
    <p:extLst>
      <p:ext uri="{BB962C8B-B14F-4D97-AF65-F5344CB8AC3E}">
        <p14:creationId xmlns:p14="http://schemas.microsoft.com/office/powerpoint/2010/main" val="1765107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dirty="0" smtClean="0"/>
              <a:t>Post Award – Period of Performance</a:t>
            </a:r>
            <a:endParaRPr lang="en-US" dirty="0"/>
          </a:p>
        </p:txBody>
      </p:sp>
      <p:sp>
        <p:nvSpPr>
          <p:cNvPr id="4" name="Content Placeholder 2"/>
          <p:cNvSpPr txBox="1">
            <a:spLocks/>
          </p:cNvSpPr>
          <p:nvPr/>
        </p:nvSpPr>
        <p:spPr>
          <a:xfrm>
            <a:off x="2133600" y="1447800"/>
            <a:ext cx="6629400" cy="5334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endParaRPr lang="en-US" sz="1800" dirty="0"/>
          </a:p>
        </p:txBody>
      </p:sp>
      <p:sp>
        <p:nvSpPr>
          <p:cNvPr id="7" name="TextBox 6"/>
          <p:cNvSpPr txBox="1"/>
          <p:nvPr/>
        </p:nvSpPr>
        <p:spPr>
          <a:xfrm>
            <a:off x="349405" y="1447800"/>
            <a:ext cx="1828800" cy="3139321"/>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r>
              <a:rPr lang="en-US" dirty="0" smtClean="0"/>
              <a:t>Period Of Performance</a:t>
            </a:r>
          </a:p>
          <a:p>
            <a:pPr algn="ctr"/>
            <a:endParaRPr lang="en-US" dirty="0" smtClean="0"/>
          </a:p>
          <a:p>
            <a:pPr algn="ctr"/>
            <a:endParaRPr lang="en-US" dirty="0"/>
          </a:p>
          <a:p>
            <a:pPr algn="ctr"/>
            <a:r>
              <a:rPr lang="en-US" dirty="0" smtClean="0"/>
              <a:t>Section:</a:t>
            </a:r>
          </a:p>
          <a:p>
            <a:pPr algn="ctr"/>
            <a:r>
              <a:rPr lang="en-US" dirty="0" smtClean="0"/>
              <a:t>200.309</a:t>
            </a:r>
          </a:p>
          <a:p>
            <a:pPr algn="ctr"/>
            <a:endParaRPr lang="en-US" dirty="0" smtClean="0"/>
          </a:p>
          <a:p>
            <a:pPr algn="ctr"/>
            <a:endParaRPr lang="en-US" dirty="0"/>
          </a:p>
          <a:p>
            <a:pPr algn="ctr"/>
            <a:endParaRPr lang="en-US" dirty="0"/>
          </a:p>
        </p:txBody>
      </p:sp>
      <p:sp>
        <p:nvSpPr>
          <p:cNvPr id="8" name="Content Placeholder 2"/>
          <p:cNvSpPr txBox="1">
            <a:spLocks/>
          </p:cNvSpPr>
          <p:nvPr/>
        </p:nvSpPr>
        <p:spPr>
          <a:xfrm>
            <a:off x="2286000" y="1600200"/>
            <a:ext cx="6629400" cy="21336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Allowable costs may be charged to the award during the period of performance only.</a:t>
            </a:r>
          </a:p>
          <a:p>
            <a:pPr lvl="1">
              <a:spcBef>
                <a:spcPts val="0"/>
              </a:spcBef>
            </a:pPr>
            <a:r>
              <a:rPr lang="en-US" sz="1800" dirty="0"/>
              <a:t>A</a:t>
            </a:r>
            <a:r>
              <a:rPr lang="en-US" sz="1800" dirty="0" smtClean="0"/>
              <a:t>llowable pre-award costs that were authorized by Federal awarding agency or by the pass-through entity are still reimbursable.</a:t>
            </a:r>
          </a:p>
          <a:p>
            <a:pPr lvl="1">
              <a:spcBef>
                <a:spcPts val="0"/>
              </a:spcBef>
            </a:pPr>
            <a:endParaRPr lang="en-US" sz="1800" dirty="0"/>
          </a:p>
          <a:p>
            <a:pPr>
              <a:spcBef>
                <a:spcPts val="0"/>
              </a:spcBef>
            </a:pPr>
            <a:r>
              <a:rPr lang="en-US" sz="1800" dirty="0" smtClean="0"/>
              <a:t>Federal agencies may still allow no cost extensions to the period of performance</a:t>
            </a:r>
            <a:endParaRPr lang="en-US" sz="1800" dirty="0"/>
          </a:p>
        </p:txBody>
      </p:sp>
      <p:sp>
        <p:nvSpPr>
          <p:cNvPr id="6" name="Footer Placeholder 5"/>
          <p:cNvSpPr>
            <a:spLocks noGrp="1"/>
          </p:cNvSpPr>
          <p:nvPr>
            <p:ph type="ftr" sz="quarter" idx="11"/>
          </p:nvPr>
        </p:nvSpPr>
        <p:spPr>
          <a:xfrm>
            <a:off x="2362200" y="6356350"/>
            <a:ext cx="4038600" cy="365125"/>
          </a:xfrm>
        </p:spPr>
        <p:txBody>
          <a:bodyPr/>
          <a:lstStyle/>
          <a:p>
            <a:fld id="{3E77435B-FCD8-4A20-8556-B49893089A45}" type="slidenum">
              <a:rPr lang="en-US" smtClean="0"/>
              <a:t>17</a:t>
            </a:fld>
            <a:endParaRPr lang="en-US" dirty="0"/>
          </a:p>
        </p:txBody>
      </p:sp>
    </p:spTree>
    <p:extLst>
      <p:ext uri="{BB962C8B-B14F-4D97-AF65-F5344CB8AC3E}">
        <p14:creationId xmlns:p14="http://schemas.microsoft.com/office/powerpoint/2010/main" val="36321485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1229410"/>
            <a:ext cx="6629400" cy="5247590"/>
          </a:xfrm>
        </p:spPr>
        <p:txBody>
          <a:bodyPr>
            <a:noAutofit/>
          </a:bodyPr>
          <a:lstStyle/>
          <a:p>
            <a:pPr>
              <a:spcBef>
                <a:spcPts val="0"/>
              </a:spcBef>
            </a:pPr>
            <a:r>
              <a:rPr lang="en-US" sz="1800" dirty="0" smtClean="0"/>
              <a:t>Increased awardee procurement documentation requirements</a:t>
            </a:r>
          </a:p>
          <a:p>
            <a:pPr lvl="1">
              <a:spcBef>
                <a:spcPts val="0"/>
              </a:spcBef>
            </a:pPr>
            <a:r>
              <a:rPr lang="en-US" sz="1800" dirty="0" smtClean="0"/>
              <a:t>Must maintain a “history” of [all] procurements including the rationale for the method, contract type, contractor selection and basis of price</a:t>
            </a:r>
          </a:p>
          <a:p>
            <a:pPr>
              <a:spcBef>
                <a:spcPts val="0"/>
              </a:spcBef>
            </a:pPr>
            <a:endParaRPr lang="en-US" sz="800" dirty="0" smtClean="0"/>
          </a:p>
          <a:p>
            <a:pPr>
              <a:spcBef>
                <a:spcPts val="0"/>
              </a:spcBef>
            </a:pPr>
            <a:r>
              <a:rPr lang="en-US" sz="1800" dirty="0" smtClean="0"/>
              <a:t>5 procurement methods provided to awardees:</a:t>
            </a:r>
            <a:endParaRPr lang="en-US" sz="1800" dirty="0"/>
          </a:p>
          <a:p>
            <a:pPr lvl="1">
              <a:spcBef>
                <a:spcPts val="0"/>
              </a:spcBef>
            </a:pPr>
            <a:r>
              <a:rPr lang="en-US" sz="1800" dirty="0" smtClean="0"/>
              <a:t>Micro-purchases up to $3,000 (no competition)</a:t>
            </a:r>
          </a:p>
          <a:p>
            <a:pPr lvl="1">
              <a:spcBef>
                <a:spcPts val="0"/>
              </a:spcBef>
            </a:pPr>
            <a:r>
              <a:rPr lang="en-US" sz="1800" dirty="0" smtClean="0"/>
              <a:t>Small purchases </a:t>
            </a:r>
          </a:p>
          <a:p>
            <a:pPr lvl="2">
              <a:spcBef>
                <a:spcPts val="0"/>
              </a:spcBef>
            </a:pPr>
            <a:r>
              <a:rPr lang="en-US" sz="1800" dirty="0" smtClean="0"/>
              <a:t>Raised to $150,000 Simplified Acquisition Threshold</a:t>
            </a:r>
          </a:p>
          <a:p>
            <a:pPr lvl="1">
              <a:spcBef>
                <a:spcPts val="0"/>
              </a:spcBef>
            </a:pPr>
            <a:r>
              <a:rPr lang="en-US" sz="1800" dirty="0" smtClean="0"/>
              <a:t>Sealed Bid (typically for contracted goods and services)</a:t>
            </a:r>
            <a:endParaRPr lang="en-US" sz="1800" dirty="0"/>
          </a:p>
          <a:p>
            <a:pPr lvl="1">
              <a:spcBef>
                <a:spcPts val="0"/>
              </a:spcBef>
            </a:pPr>
            <a:r>
              <a:rPr lang="en-US" sz="1800" dirty="0"/>
              <a:t>Competitive Bid</a:t>
            </a:r>
          </a:p>
          <a:p>
            <a:pPr lvl="1">
              <a:spcBef>
                <a:spcPts val="0"/>
              </a:spcBef>
            </a:pPr>
            <a:r>
              <a:rPr lang="en-US" sz="1800" dirty="0"/>
              <a:t>Noncompetitive in limited </a:t>
            </a:r>
            <a:r>
              <a:rPr lang="en-US" sz="1800" dirty="0" smtClean="0"/>
              <a:t>circumstances (“sole source”)</a:t>
            </a:r>
          </a:p>
          <a:p>
            <a:pPr>
              <a:spcBef>
                <a:spcPts val="0"/>
              </a:spcBef>
            </a:pPr>
            <a:endParaRPr lang="en-US" sz="800" dirty="0" smtClean="0"/>
          </a:p>
          <a:p>
            <a:pPr>
              <a:spcBef>
                <a:spcPts val="0"/>
              </a:spcBef>
            </a:pPr>
            <a:r>
              <a:rPr lang="en-US" sz="1800" dirty="0"/>
              <a:t>Limits awardees’ use of T&amp;M procurements</a:t>
            </a:r>
          </a:p>
          <a:p>
            <a:pPr lvl="1">
              <a:spcBef>
                <a:spcPts val="0"/>
              </a:spcBef>
            </a:pPr>
            <a:r>
              <a:rPr lang="en-US" sz="1800" dirty="0"/>
              <a:t>To be used when no other option is suitable</a:t>
            </a:r>
          </a:p>
          <a:p>
            <a:pPr>
              <a:spcBef>
                <a:spcPts val="0"/>
              </a:spcBef>
            </a:pPr>
            <a:endParaRPr lang="en-US" sz="800" dirty="0" smtClean="0"/>
          </a:p>
          <a:p>
            <a:pPr>
              <a:spcBef>
                <a:spcPts val="0"/>
              </a:spcBef>
            </a:pPr>
            <a:r>
              <a:rPr lang="en-US" sz="1800" dirty="0" smtClean="0"/>
              <a:t>Awardee is required to provide cost or price analysis for procurements </a:t>
            </a:r>
            <a:r>
              <a:rPr lang="en-US" sz="1800" u="sng" dirty="0" smtClean="0"/>
              <a:t>in excess of $150,000</a:t>
            </a:r>
            <a:endParaRPr lang="en-US" sz="1800" u="sng" dirty="0"/>
          </a:p>
        </p:txBody>
      </p:sp>
      <p:sp>
        <p:nvSpPr>
          <p:cNvPr id="5" name="Title 1"/>
          <p:cNvSpPr>
            <a:spLocks noGrp="1"/>
          </p:cNvSpPr>
          <p:nvPr>
            <p:ph type="title"/>
          </p:nvPr>
        </p:nvSpPr>
        <p:spPr>
          <a:xfrm>
            <a:off x="381000" y="304800"/>
            <a:ext cx="6248400" cy="868362"/>
          </a:xfrm>
        </p:spPr>
        <p:txBody>
          <a:bodyPr>
            <a:normAutofit/>
          </a:bodyPr>
          <a:lstStyle/>
          <a:p>
            <a:r>
              <a:rPr lang="en-US" dirty="0" smtClean="0"/>
              <a:t>Post Award - Procurement</a:t>
            </a:r>
            <a:endParaRPr lang="en-US" dirty="0"/>
          </a:p>
        </p:txBody>
      </p:sp>
      <p:sp>
        <p:nvSpPr>
          <p:cNvPr id="4" name="TextBox 3"/>
          <p:cNvSpPr txBox="1"/>
          <p:nvPr/>
        </p:nvSpPr>
        <p:spPr>
          <a:xfrm>
            <a:off x="304800" y="1295400"/>
            <a:ext cx="1828800" cy="4693593"/>
          </a:xfrm>
          <a:prstGeom prst="rect">
            <a:avLst/>
          </a:prstGeom>
          <a:solidFill>
            <a:schemeClr val="bg2">
              <a:lumMod val="75000"/>
            </a:schemeClr>
          </a:solidFill>
        </p:spPr>
        <p:txBody>
          <a:bodyPr wrap="square" rtlCol="0">
            <a:spAutoFit/>
          </a:bodyPr>
          <a:lstStyle/>
          <a:p>
            <a:endParaRPr lang="en-US" dirty="0" smtClean="0"/>
          </a:p>
          <a:p>
            <a:endParaRPr lang="en-US" dirty="0" smtClean="0"/>
          </a:p>
          <a:p>
            <a:pPr algn="ctr"/>
            <a:endParaRPr lang="en-US" dirty="0" smtClean="0"/>
          </a:p>
          <a:p>
            <a:pPr algn="ctr"/>
            <a:r>
              <a:rPr lang="en-US" dirty="0" smtClean="0"/>
              <a:t>More Rigorous Procurement Standards </a:t>
            </a:r>
          </a:p>
          <a:p>
            <a:pPr algn="ctr"/>
            <a:endParaRPr lang="en-US" dirty="0"/>
          </a:p>
          <a:p>
            <a:pPr algn="ctr"/>
            <a:r>
              <a:rPr lang="en-US" sz="1100" dirty="0" smtClean="0"/>
              <a:t>(adopted language of A-102)</a:t>
            </a:r>
          </a:p>
          <a:p>
            <a:endParaRPr lang="en-US" dirty="0" smtClean="0"/>
          </a:p>
          <a:p>
            <a:pPr algn="ctr"/>
            <a:endParaRPr lang="en-US" dirty="0"/>
          </a:p>
          <a:p>
            <a:pPr algn="ctr"/>
            <a:endParaRPr lang="en-US" dirty="0" smtClean="0"/>
          </a:p>
          <a:p>
            <a:pPr algn="ctr"/>
            <a:r>
              <a:rPr lang="en-US" dirty="0" smtClean="0"/>
              <a:t>Sections:</a:t>
            </a:r>
          </a:p>
          <a:p>
            <a:pPr algn="ctr"/>
            <a:r>
              <a:rPr lang="en-US" dirty="0" smtClean="0"/>
              <a:t>200.319</a:t>
            </a:r>
          </a:p>
          <a:p>
            <a:pPr algn="ctr"/>
            <a:r>
              <a:rPr lang="en-US" dirty="0" smtClean="0"/>
              <a:t>200.320</a:t>
            </a:r>
          </a:p>
          <a:p>
            <a:pPr algn="ctr"/>
            <a:r>
              <a:rPr lang="en-US" dirty="0" smtClean="0"/>
              <a:t>200.321</a:t>
            </a:r>
          </a:p>
          <a:p>
            <a:pPr algn="ctr"/>
            <a:endParaRPr lang="en-US" dirty="0" smtClean="0"/>
          </a:p>
          <a:p>
            <a:endParaRPr lang="en-US" dirty="0"/>
          </a:p>
        </p:txBody>
      </p:sp>
      <p:sp>
        <p:nvSpPr>
          <p:cNvPr id="6" name="Footer Placeholder 5"/>
          <p:cNvSpPr>
            <a:spLocks noGrp="1"/>
          </p:cNvSpPr>
          <p:nvPr>
            <p:ph type="ftr" sz="quarter" idx="11"/>
          </p:nvPr>
        </p:nvSpPr>
        <p:spPr/>
        <p:txBody>
          <a:bodyPr/>
          <a:lstStyle/>
          <a:p>
            <a:fld id="{4E70B4CF-7DF8-49A9-8FE5-3BD897751262}" type="slidenum">
              <a:rPr lang="en-US" smtClean="0"/>
              <a:t>18</a:t>
            </a:fld>
            <a:endParaRPr lang="en-US" dirty="0"/>
          </a:p>
        </p:txBody>
      </p:sp>
    </p:spTree>
    <p:extLst>
      <p:ext uri="{BB962C8B-B14F-4D97-AF65-F5344CB8AC3E}">
        <p14:creationId xmlns:p14="http://schemas.microsoft.com/office/powerpoint/2010/main" val="23707955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0" y="1295400"/>
            <a:ext cx="6705600" cy="4800600"/>
          </a:xfrm>
        </p:spPr>
        <p:txBody>
          <a:bodyPr>
            <a:noAutofit/>
          </a:bodyPr>
          <a:lstStyle/>
          <a:p>
            <a:pPr marL="0" lvl="1" indent="0">
              <a:spcBef>
                <a:spcPts val="0"/>
              </a:spcBef>
              <a:buNone/>
            </a:pPr>
            <a:r>
              <a:rPr lang="en-US" sz="1800" i="1" dirty="0" smtClean="0"/>
              <a:t>NOTE:  </a:t>
            </a:r>
            <a:r>
              <a:rPr lang="en-US" sz="1800" i="1" dirty="0"/>
              <a:t>Pass-through entities </a:t>
            </a:r>
            <a:r>
              <a:rPr lang="en-US" sz="1800" i="1" dirty="0" smtClean="0"/>
              <a:t>must make an individual determination of </a:t>
            </a:r>
            <a:r>
              <a:rPr lang="en-US" sz="1800" i="1" dirty="0"/>
              <a:t>“contractor” vs. “subrecipient” </a:t>
            </a:r>
            <a:r>
              <a:rPr lang="en-US" sz="1800" i="1" dirty="0" smtClean="0"/>
              <a:t>(</a:t>
            </a:r>
            <a:r>
              <a:rPr lang="en-US" sz="1800" dirty="0" smtClean="0"/>
              <a:t>§</a:t>
            </a:r>
            <a:r>
              <a:rPr lang="en-US" sz="1800" i="1" dirty="0" smtClean="0"/>
              <a:t>200.330</a:t>
            </a:r>
            <a:r>
              <a:rPr lang="en-US" sz="1800" i="1" dirty="0"/>
              <a:t>)</a:t>
            </a:r>
          </a:p>
          <a:p>
            <a:pPr>
              <a:spcBef>
                <a:spcPts val="0"/>
              </a:spcBef>
            </a:pPr>
            <a:endParaRPr lang="en-US" sz="1800" dirty="0"/>
          </a:p>
          <a:p>
            <a:pPr>
              <a:spcBef>
                <a:spcPts val="0"/>
              </a:spcBef>
            </a:pPr>
            <a:r>
              <a:rPr lang="en-US" sz="1800" dirty="0" smtClean="0"/>
              <a:t>Requires the following to be included in subawards</a:t>
            </a:r>
          </a:p>
          <a:p>
            <a:pPr lvl="1">
              <a:spcBef>
                <a:spcPts val="0"/>
              </a:spcBef>
            </a:pPr>
            <a:r>
              <a:rPr lang="en-US" sz="1800" dirty="0" smtClean="0"/>
              <a:t>CFDA number, flow down clauses, agency name, award name, award year, etc.</a:t>
            </a:r>
          </a:p>
          <a:p>
            <a:pPr lvl="1">
              <a:spcBef>
                <a:spcPts val="0"/>
              </a:spcBef>
            </a:pPr>
            <a:r>
              <a:rPr lang="en-US" sz="1800" dirty="0" smtClean="0"/>
              <a:t>Flow-down of all requirements by pass-through entity </a:t>
            </a:r>
          </a:p>
          <a:p>
            <a:pPr lvl="1">
              <a:spcBef>
                <a:spcPts val="0"/>
              </a:spcBef>
            </a:pPr>
            <a:r>
              <a:rPr lang="en-US" sz="1800" dirty="0" smtClean="0"/>
              <a:t>Terms and conditions for subaward close out</a:t>
            </a:r>
          </a:p>
          <a:p>
            <a:pPr lvl="1">
              <a:spcBef>
                <a:spcPts val="0"/>
              </a:spcBef>
            </a:pPr>
            <a:r>
              <a:rPr lang="en-US" sz="1800" dirty="0" smtClean="0"/>
              <a:t>Statutory and national policy requirements (such as small business use)</a:t>
            </a:r>
          </a:p>
          <a:p>
            <a:pPr>
              <a:spcBef>
                <a:spcPts val="0"/>
              </a:spcBef>
            </a:pPr>
            <a:endParaRPr lang="en-US" sz="1000" dirty="0"/>
          </a:p>
          <a:p>
            <a:pPr>
              <a:spcBef>
                <a:spcPts val="0"/>
              </a:spcBef>
            </a:pPr>
            <a:r>
              <a:rPr lang="en-US" sz="1800" dirty="0" smtClean="0"/>
              <a:t>Pass-through entity must accept subrecipient’s approved negotiated indirect rate, or if subrecipient does not have an approved negotiated rate, negotiate one with the subrecipient, or permit a flat rate of 10%</a:t>
            </a:r>
          </a:p>
          <a:p>
            <a:pPr>
              <a:spcBef>
                <a:spcPts val="0"/>
              </a:spcBef>
            </a:pPr>
            <a:endParaRPr lang="en-US" sz="1000" dirty="0"/>
          </a:p>
          <a:p>
            <a:pPr>
              <a:spcBef>
                <a:spcPts val="0"/>
              </a:spcBef>
            </a:pPr>
            <a:endParaRPr lang="en-US" sz="1800" dirty="0" smtClean="0"/>
          </a:p>
          <a:p>
            <a:pPr>
              <a:spcBef>
                <a:spcPts val="0"/>
              </a:spcBef>
            </a:pPr>
            <a:endParaRPr lang="en-US" sz="1800" dirty="0" smtClean="0"/>
          </a:p>
          <a:p>
            <a:pPr lvl="1">
              <a:spcBef>
                <a:spcPts val="0"/>
              </a:spcBef>
            </a:pPr>
            <a:endParaRPr lang="en-US" sz="1800" dirty="0">
              <a:solidFill>
                <a:srgbClr val="000000"/>
              </a:solidFill>
              <a:latin typeface="Symbol" panose="05050102010706020507" pitchFamily="18" charset="2"/>
            </a:endParaRPr>
          </a:p>
          <a:p>
            <a:pPr lvl="1">
              <a:spcBef>
                <a:spcPts val="0"/>
              </a:spcBef>
            </a:pPr>
            <a:endParaRPr lang="en-US" sz="1800" dirty="0" smtClean="0"/>
          </a:p>
        </p:txBody>
      </p:sp>
      <p:sp>
        <p:nvSpPr>
          <p:cNvPr id="5" name="Title 1"/>
          <p:cNvSpPr>
            <a:spLocks noGrp="1"/>
          </p:cNvSpPr>
          <p:nvPr>
            <p:ph type="title"/>
          </p:nvPr>
        </p:nvSpPr>
        <p:spPr>
          <a:xfrm>
            <a:off x="381000" y="274638"/>
            <a:ext cx="6553200" cy="868362"/>
          </a:xfrm>
        </p:spPr>
        <p:txBody>
          <a:bodyPr>
            <a:noAutofit/>
          </a:bodyPr>
          <a:lstStyle/>
          <a:p>
            <a:r>
              <a:rPr lang="en-US" dirty="0" smtClean="0"/>
              <a:t>Post Award – </a:t>
            </a:r>
            <a:r>
              <a:rPr lang="en-US" dirty="0" err="1" smtClean="0"/>
              <a:t>Subrecipient</a:t>
            </a:r>
            <a:r>
              <a:rPr lang="en-US" dirty="0" smtClean="0"/>
              <a:t> Monitoring</a:t>
            </a:r>
            <a:endParaRPr lang="en-US" dirty="0"/>
          </a:p>
        </p:txBody>
      </p:sp>
      <p:sp>
        <p:nvSpPr>
          <p:cNvPr id="4" name="TextBox 3"/>
          <p:cNvSpPr txBox="1"/>
          <p:nvPr/>
        </p:nvSpPr>
        <p:spPr>
          <a:xfrm>
            <a:off x="304800" y="1295400"/>
            <a:ext cx="1828800" cy="4693593"/>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a:p>
          <a:p>
            <a:pPr algn="ctr"/>
            <a:endParaRPr lang="en-US" dirty="0" smtClean="0"/>
          </a:p>
          <a:p>
            <a:pPr algn="ctr"/>
            <a:r>
              <a:rPr lang="en-US" dirty="0" smtClean="0"/>
              <a:t>Subrecipient Monitoring</a:t>
            </a:r>
          </a:p>
          <a:p>
            <a:pPr algn="ctr"/>
            <a:r>
              <a:rPr lang="en-US" sz="1100" dirty="0" smtClean="0"/>
              <a:t>(does not apply to  “contractors</a:t>
            </a:r>
            <a:r>
              <a:rPr lang="en-US" dirty="0" smtClean="0"/>
              <a:t>”)</a:t>
            </a:r>
            <a:endParaRPr lang="en-US" dirty="0"/>
          </a:p>
          <a:p>
            <a:pPr algn="ctr"/>
            <a:endParaRPr lang="en-US" dirty="0" smtClean="0"/>
          </a:p>
          <a:p>
            <a:pPr algn="ctr"/>
            <a:endParaRPr lang="en-US" dirty="0"/>
          </a:p>
          <a:p>
            <a:pPr algn="ctr"/>
            <a:r>
              <a:rPr lang="en-US" dirty="0" smtClean="0"/>
              <a:t>Sections:  200.330   200.331   200.521</a:t>
            </a:r>
          </a:p>
          <a:p>
            <a:endParaRPr lang="en-US" dirty="0" smtClean="0"/>
          </a:p>
          <a:p>
            <a:endParaRPr lang="en-US" dirty="0" smtClean="0"/>
          </a:p>
          <a:p>
            <a:endParaRPr lang="en-US" dirty="0" smtClean="0"/>
          </a:p>
          <a:p>
            <a:endParaRPr lang="en-US" dirty="0"/>
          </a:p>
        </p:txBody>
      </p:sp>
      <p:sp>
        <p:nvSpPr>
          <p:cNvPr id="6" name="Footer Placeholder 5"/>
          <p:cNvSpPr>
            <a:spLocks noGrp="1"/>
          </p:cNvSpPr>
          <p:nvPr>
            <p:ph type="ftr" sz="quarter" idx="11"/>
          </p:nvPr>
        </p:nvSpPr>
        <p:spPr/>
        <p:txBody>
          <a:bodyPr/>
          <a:lstStyle/>
          <a:p>
            <a:fld id="{42F80DEE-3924-4611-A172-AE2237A02202}" type="slidenum">
              <a:rPr lang="en-US" smtClean="0"/>
              <a:t>19</a:t>
            </a:fld>
            <a:endParaRPr lang="en-US" dirty="0"/>
          </a:p>
        </p:txBody>
      </p:sp>
    </p:spTree>
    <p:extLst>
      <p:ext uri="{BB962C8B-B14F-4D97-AF65-F5344CB8AC3E}">
        <p14:creationId xmlns:p14="http://schemas.microsoft.com/office/powerpoint/2010/main" val="1449283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dirty="0"/>
              <a:t>OMB Final Rule and Applicability</a:t>
            </a:r>
          </a:p>
        </p:txBody>
      </p:sp>
      <p:sp>
        <p:nvSpPr>
          <p:cNvPr id="3" name="Content Placeholder 2"/>
          <p:cNvSpPr>
            <a:spLocks noGrp="1"/>
          </p:cNvSpPr>
          <p:nvPr>
            <p:ph idx="1"/>
          </p:nvPr>
        </p:nvSpPr>
        <p:spPr>
          <a:xfrm>
            <a:off x="228600" y="1371601"/>
            <a:ext cx="6248400" cy="1905000"/>
          </a:xfrm>
        </p:spPr>
        <p:txBody>
          <a:bodyPr>
            <a:noAutofit/>
          </a:bodyPr>
          <a:lstStyle/>
          <a:p>
            <a:r>
              <a:rPr lang="en-US" sz="1800" dirty="0"/>
              <a:t>Office of Management and Budget (“OMB”) issued “Uniform Administrative Requirements, Cost Principles, and Audit Requirements for Federal Awards, Final Rule (Uniform Guidance) on December 26, 2013</a:t>
            </a:r>
          </a:p>
          <a:p>
            <a:pPr lvl="1"/>
            <a:r>
              <a:rPr lang="en-US" sz="1800" dirty="0"/>
              <a:t>Referred to as OMB “Super Circular” or “Omni Circular”</a:t>
            </a:r>
          </a:p>
          <a:p>
            <a:pPr lvl="1"/>
            <a:r>
              <a:rPr lang="en-US" sz="1800" dirty="0"/>
              <a:t>Codified at 2 CFR Part 200</a:t>
            </a:r>
          </a:p>
        </p:txBody>
      </p:sp>
      <p:sp>
        <p:nvSpPr>
          <p:cNvPr id="6" name="Content Placeholder 2"/>
          <p:cNvSpPr txBox="1">
            <a:spLocks/>
          </p:cNvSpPr>
          <p:nvPr/>
        </p:nvSpPr>
        <p:spPr>
          <a:xfrm>
            <a:off x="304800" y="3581400"/>
            <a:ext cx="8305800" cy="2819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1800" dirty="0"/>
              <a:t>Affects Federal awarding agencies and “non-Federal entities” including non-profits, state and local governments, Indian tribes, and Institutes of Higher Education (IHE) that receive </a:t>
            </a:r>
            <a:r>
              <a:rPr lang="en-US" sz="1800" dirty="0" smtClean="0"/>
              <a:t>Federal assistance </a:t>
            </a:r>
            <a:r>
              <a:rPr lang="en-US" sz="1800" dirty="0"/>
              <a:t>awards as a recipient or subrecipient, and their </a:t>
            </a:r>
            <a:r>
              <a:rPr lang="en-US" sz="1800" dirty="0" smtClean="0"/>
              <a:t>auditors. </a:t>
            </a:r>
            <a:r>
              <a:rPr lang="en-US" sz="1800" b="1" dirty="0" smtClean="0"/>
              <a:t> Note </a:t>
            </a:r>
            <a:r>
              <a:rPr lang="en-US" sz="1800" dirty="0" smtClean="0"/>
              <a:t>for-profit entities will also be subject to certain of these rules.</a:t>
            </a:r>
          </a:p>
          <a:p>
            <a:pPr marL="0" indent="0">
              <a:buNone/>
            </a:pPr>
            <a:endParaRPr lang="en-US" sz="1800" dirty="0" smtClean="0"/>
          </a:p>
          <a:p>
            <a:pPr marL="342900" lvl="1" indent="-342900">
              <a:buFont typeface="Arial" pitchFamily="34" charset="0"/>
              <a:buChar char="•"/>
            </a:pPr>
            <a:r>
              <a:rPr lang="en-US" sz="1800" dirty="0"/>
              <a:t>Agencies have 6 months to submit draft implementing regulations to OMB with expectation they will be finalized and effective no later than December 26, 2014.</a:t>
            </a:r>
          </a:p>
          <a:p>
            <a:endParaRPr lang="en-US" sz="1800" dirty="0"/>
          </a:p>
          <a:p>
            <a:pPr marL="342900" lvl="1" indent="-342900">
              <a:buFont typeface="Arial" pitchFamily="34" charset="0"/>
              <a:buChar char="•"/>
            </a:pPr>
            <a:endParaRPr lang="en-US" sz="1800" dirty="0">
              <a:latin typeface="+mj-lt"/>
            </a:endParaRPr>
          </a:p>
        </p:txBody>
      </p:sp>
      <p:pic>
        <p:nvPicPr>
          <p:cNvPr id="4102" name="Picture 6" descr="https://encrypted-tbn1.gstatic.com/images?q=tbn:ANd9GcTHb1QVqzOGtgQPzR-7Hr3_pCgZwvs_RorEX7xh42GAyvq6d13CjOwRhfz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600200"/>
            <a:ext cx="2095500" cy="1800225"/>
          </a:xfrm>
          <a:prstGeom prst="rect">
            <a:avLst/>
          </a:prstGeom>
          <a:noFill/>
          <a:extLst>
            <a:ext uri="{909E8E84-426E-40DD-AFC4-6F175D3DCCD1}">
              <a14:hiddenFill xmlns:a14="http://schemas.microsoft.com/office/drawing/2010/main">
                <a:solidFill>
                  <a:srgbClr val="FFFFFF"/>
                </a:solidFill>
              </a14:hiddenFill>
            </a:ext>
          </a:extLst>
        </p:spPr>
      </p:pic>
      <p:sp>
        <p:nvSpPr>
          <p:cNvPr id="5" name="Footer Placeholder 4"/>
          <p:cNvSpPr>
            <a:spLocks noGrp="1"/>
          </p:cNvSpPr>
          <p:nvPr>
            <p:ph type="ftr" sz="quarter" idx="11"/>
          </p:nvPr>
        </p:nvSpPr>
        <p:spPr>
          <a:xfrm>
            <a:off x="2133600" y="6356350"/>
            <a:ext cx="4343400" cy="365125"/>
          </a:xfrm>
        </p:spPr>
        <p:txBody>
          <a:bodyPr/>
          <a:lstStyle/>
          <a:p>
            <a:fld id="{E1774594-6361-4D86-852C-AC1BCFD2B6D9}" type="slidenum">
              <a:rPr lang="en-US" smtClean="0"/>
              <a:t>2</a:t>
            </a:fld>
            <a:endParaRPr lang="en-US" dirty="0"/>
          </a:p>
        </p:txBody>
      </p:sp>
    </p:spTree>
    <p:extLst>
      <p:ext uri="{BB962C8B-B14F-4D97-AF65-F5344CB8AC3E}">
        <p14:creationId xmlns:p14="http://schemas.microsoft.com/office/powerpoint/2010/main" val="30403221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143000"/>
            <a:ext cx="6781800" cy="4800600"/>
          </a:xfrm>
        </p:spPr>
        <p:txBody>
          <a:bodyPr>
            <a:noAutofit/>
          </a:bodyPr>
          <a:lstStyle/>
          <a:p>
            <a:pPr>
              <a:spcBef>
                <a:spcPts val="0"/>
              </a:spcBef>
            </a:pPr>
            <a:r>
              <a:rPr lang="en-US" sz="1800" dirty="0" smtClean="0"/>
              <a:t>Awardees (prime) must </a:t>
            </a:r>
            <a:r>
              <a:rPr lang="en-US" sz="1800" dirty="0"/>
              <a:t>assess risk of each subrecipient to determine appropriate </a:t>
            </a:r>
            <a:r>
              <a:rPr lang="en-US" sz="1800" dirty="0" smtClean="0"/>
              <a:t>monitoring and oversight activities</a:t>
            </a:r>
            <a:endParaRPr lang="en-US" sz="1800" dirty="0"/>
          </a:p>
          <a:p>
            <a:pPr lvl="1">
              <a:spcBef>
                <a:spcPts val="0"/>
              </a:spcBef>
            </a:pPr>
            <a:endParaRPr lang="en-US" sz="1000" dirty="0" smtClean="0"/>
          </a:p>
          <a:p>
            <a:pPr lvl="1">
              <a:spcBef>
                <a:spcPts val="0"/>
              </a:spcBef>
            </a:pPr>
            <a:r>
              <a:rPr lang="en-US" sz="1800" dirty="0" smtClean="0"/>
              <a:t>Must use same criteria as provided to Federal agencies when performing risk assessment on pass-through entities</a:t>
            </a:r>
            <a:endParaRPr lang="en-US" sz="1800" dirty="0"/>
          </a:p>
          <a:p>
            <a:pPr lvl="1">
              <a:spcBef>
                <a:spcPts val="0"/>
              </a:spcBef>
            </a:pPr>
            <a:endParaRPr lang="en-US" sz="1000" dirty="0" smtClean="0"/>
          </a:p>
          <a:p>
            <a:pPr lvl="1">
              <a:spcBef>
                <a:spcPts val="0"/>
              </a:spcBef>
            </a:pPr>
            <a:r>
              <a:rPr lang="en-US" sz="1800" dirty="0" smtClean="0"/>
              <a:t>Must use monitoring </a:t>
            </a:r>
            <a:r>
              <a:rPr lang="en-US" sz="1800" dirty="0"/>
              <a:t>t</a:t>
            </a:r>
            <a:r>
              <a:rPr lang="en-US" sz="1800" dirty="0" smtClean="0"/>
              <a:t>echniques including:  </a:t>
            </a:r>
            <a:r>
              <a:rPr lang="en-US" sz="1800" dirty="0"/>
              <a:t>t</a:t>
            </a:r>
            <a:r>
              <a:rPr lang="en-US" sz="1800" dirty="0" smtClean="0"/>
              <a:t>raining </a:t>
            </a:r>
            <a:r>
              <a:rPr lang="en-US" sz="1800" dirty="0"/>
              <a:t>and technical assistance, </a:t>
            </a:r>
            <a:r>
              <a:rPr lang="en-US" sz="1800" dirty="0" smtClean="0"/>
              <a:t>on-site </a:t>
            </a:r>
            <a:r>
              <a:rPr lang="en-US" sz="1800" dirty="0"/>
              <a:t>reviews, </a:t>
            </a:r>
            <a:r>
              <a:rPr lang="en-US" sz="1800" dirty="0" smtClean="0"/>
              <a:t>agreed </a:t>
            </a:r>
            <a:r>
              <a:rPr lang="en-US" sz="1800" dirty="0"/>
              <a:t>upon procedures audits, </a:t>
            </a:r>
            <a:r>
              <a:rPr lang="en-US" sz="1800" dirty="0" smtClean="0"/>
              <a:t>Single Audit report </a:t>
            </a:r>
            <a:r>
              <a:rPr lang="en-US" sz="1800" dirty="0"/>
              <a:t>reviews, etc.</a:t>
            </a:r>
          </a:p>
          <a:p>
            <a:pPr>
              <a:spcBef>
                <a:spcPts val="0"/>
              </a:spcBef>
            </a:pPr>
            <a:endParaRPr lang="en-US" sz="1800" dirty="0" smtClean="0"/>
          </a:p>
          <a:p>
            <a:pPr>
              <a:spcBef>
                <a:spcPts val="0"/>
              </a:spcBef>
            </a:pPr>
            <a:r>
              <a:rPr lang="en-US" sz="1800" dirty="0" smtClean="0"/>
              <a:t>Awardees (prime) must:</a:t>
            </a:r>
          </a:p>
          <a:p>
            <a:pPr lvl="1">
              <a:spcBef>
                <a:spcPts val="0"/>
              </a:spcBef>
            </a:pPr>
            <a:r>
              <a:rPr lang="en-US" sz="1800" dirty="0" smtClean="0"/>
              <a:t>Review financial and programmatic reports</a:t>
            </a:r>
          </a:p>
          <a:p>
            <a:pPr lvl="1">
              <a:spcBef>
                <a:spcPts val="0"/>
              </a:spcBef>
            </a:pPr>
            <a:r>
              <a:rPr lang="en-US" sz="1800" dirty="0" smtClean="0"/>
              <a:t>Issuance of </a:t>
            </a:r>
            <a:r>
              <a:rPr lang="en-US" sz="1800" dirty="0"/>
              <a:t>a management decision for </a:t>
            </a:r>
            <a:r>
              <a:rPr lang="en-US" sz="1800" dirty="0" smtClean="0"/>
              <a:t>audit findings (and on-site review findings) </a:t>
            </a:r>
            <a:r>
              <a:rPr lang="en-US" sz="1800" dirty="0"/>
              <a:t>related to subrecipient </a:t>
            </a:r>
            <a:r>
              <a:rPr lang="en-US" sz="1800" dirty="0" smtClean="0"/>
              <a:t>deficiencies</a:t>
            </a:r>
          </a:p>
          <a:p>
            <a:pPr>
              <a:spcBef>
                <a:spcPts val="0"/>
              </a:spcBef>
            </a:pPr>
            <a:endParaRPr lang="en-US" sz="1800" dirty="0" smtClean="0"/>
          </a:p>
          <a:p>
            <a:pPr>
              <a:spcBef>
                <a:spcPts val="0"/>
              </a:spcBef>
            </a:pPr>
            <a:r>
              <a:rPr lang="en-US" sz="1800" dirty="0" smtClean="0"/>
              <a:t>Subrecipient </a:t>
            </a:r>
            <a:r>
              <a:rPr lang="en-US" sz="1800" dirty="0"/>
              <a:t>must allow access to </a:t>
            </a:r>
            <a:r>
              <a:rPr lang="en-US" sz="1800" dirty="0" smtClean="0"/>
              <a:t>its books and </a:t>
            </a:r>
            <a:r>
              <a:rPr lang="en-US" sz="1800" dirty="0"/>
              <a:t>records and financial </a:t>
            </a:r>
            <a:r>
              <a:rPr lang="en-US" sz="1800" dirty="0" smtClean="0"/>
              <a:t>statements</a:t>
            </a:r>
            <a:r>
              <a:rPr lang="en-US" sz="1800" dirty="0"/>
              <a:t> </a:t>
            </a:r>
            <a:r>
              <a:rPr lang="en-US" sz="1800" dirty="0" smtClean="0"/>
              <a:t>to enable prime and or Federal agency to perform its monitoring responsibilities.  </a:t>
            </a:r>
            <a:endParaRPr lang="en-US" sz="1800" i="1" dirty="0">
              <a:solidFill>
                <a:schemeClr val="tx1"/>
              </a:solidFill>
            </a:endParaRPr>
          </a:p>
          <a:p>
            <a:pPr marL="57150" indent="0">
              <a:spcBef>
                <a:spcPts val="0"/>
              </a:spcBef>
              <a:buNone/>
            </a:pPr>
            <a:r>
              <a:rPr lang="en-US" sz="1800" i="1" dirty="0">
                <a:solidFill>
                  <a:schemeClr val="tx1"/>
                </a:solidFill>
              </a:rPr>
              <a:t>NOTE:  </a:t>
            </a:r>
            <a:r>
              <a:rPr lang="en-US" sz="1800" i="1" dirty="0" smtClean="0">
                <a:solidFill>
                  <a:schemeClr val="tx1"/>
                </a:solidFill>
              </a:rPr>
              <a:t>The increase </a:t>
            </a:r>
            <a:r>
              <a:rPr lang="en-US" sz="1800" i="1" dirty="0">
                <a:solidFill>
                  <a:schemeClr val="tx1"/>
                </a:solidFill>
              </a:rPr>
              <a:t>in </a:t>
            </a:r>
            <a:r>
              <a:rPr lang="en-US" sz="1800" i="1" dirty="0" smtClean="0">
                <a:solidFill>
                  <a:schemeClr val="tx1"/>
                </a:solidFill>
              </a:rPr>
              <a:t>the Single Audit threshold to </a:t>
            </a:r>
            <a:r>
              <a:rPr lang="en-US" sz="1800" i="1" dirty="0">
                <a:solidFill>
                  <a:schemeClr val="tx1"/>
                </a:solidFill>
              </a:rPr>
              <a:t>$</a:t>
            </a:r>
            <a:r>
              <a:rPr lang="en-US" sz="1800" i="1" dirty="0" smtClean="0">
                <a:solidFill>
                  <a:schemeClr val="tx1"/>
                </a:solidFill>
              </a:rPr>
              <a:t>750,000 </a:t>
            </a:r>
            <a:r>
              <a:rPr lang="en-US" sz="1800" i="1" dirty="0">
                <a:solidFill>
                  <a:schemeClr val="tx1"/>
                </a:solidFill>
              </a:rPr>
              <a:t>will reduce number of subrecipients with </a:t>
            </a:r>
            <a:r>
              <a:rPr lang="en-US" sz="1800" i="1" dirty="0" smtClean="0">
                <a:solidFill>
                  <a:schemeClr val="tx1"/>
                </a:solidFill>
              </a:rPr>
              <a:t>A-133 audit </a:t>
            </a:r>
            <a:r>
              <a:rPr lang="en-US" sz="1800" i="1" dirty="0">
                <a:solidFill>
                  <a:schemeClr val="tx1"/>
                </a:solidFill>
              </a:rPr>
              <a:t>reports</a:t>
            </a:r>
            <a:endParaRPr lang="en-US" sz="1800" dirty="0">
              <a:solidFill>
                <a:srgbClr val="000000"/>
              </a:solidFill>
              <a:latin typeface="Symbol" panose="05050102010706020507" pitchFamily="18" charset="2"/>
            </a:endParaRPr>
          </a:p>
          <a:p>
            <a:pPr lvl="1">
              <a:spcBef>
                <a:spcPts val="0"/>
              </a:spcBef>
            </a:pPr>
            <a:endParaRPr lang="en-US" sz="1800" dirty="0" smtClean="0"/>
          </a:p>
        </p:txBody>
      </p:sp>
      <p:sp>
        <p:nvSpPr>
          <p:cNvPr id="5" name="Title 1"/>
          <p:cNvSpPr>
            <a:spLocks noGrp="1"/>
          </p:cNvSpPr>
          <p:nvPr>
            <p:ph type="title"/>
          </p:nvPr>
        </p:nvSpPr>
        <p:spPr>
          <a:xfrm>
            <a:off x="381000" y="274638"/>
            <a:ext cx="6553200" cy="868362"/>
          </a:xfrm>
        </p:spPr>
        <p:txBody>
          <a:bodyPr>
            <a:noAutofit/>
          </a:bodyPr>
          <a:lstStyle/>
          <a:p>
            <a:r>
              <a:rPr lang="en-US" dirty="0" smtClean="0"/>
              <a:t>Post Award – </a:t>
            </a:r>
            <a:r>
              <a:rPr lang="en-US" dirty="0" err="1" smtClean="0"/>
              <a:t>Subrecipient</a:t>
            </a:r>
            <a:r>
              <a:rPr lang="en-US" dirty="0" smtClean="0"/>
              <a:t> Monitoring</a:t>
            </a:r>
            <a:endParaRPr lang="en-US" dirty="0"/>
          </a:p>
        </p:txBody>
      </p:sp>
      <p:sp>
        <p:nvSpPr>
          <p:cNvPr id="4" name="TextBox 3"/>
          <p:cNvSpPr txBox="1"/>
          <p:nvPr/>
        </p:nvSpPr>
        <p:spPr>
          <a:xfrm>
            <a:off x="304800" y="1219200"/>
            <a:ext cx="1828800" cy="4370427"/>
          </a:xfrm>
          <a:prstGeom prst="rect">
            <a:avLst/>
          </a:prstGeom>
          <a:solidFill>
            <a:schemeClr val="bg2">
              <a:lumMod val="75000"/>
            </a:schemeClr>
          </a:solidFill>
        </p:spPr>
        <p:txBody>
          <a:bodyPr wrap="square" rtlCol="0">
            <a:spAutoFit/>
          </a:bodyPr>
          <a:lstStyle/>
          <a:p>
            <a:pPr algn="ctr"/>
            <a:endParaRPr lang="en-US" dirty="0"/>
          </a:p>
          <a:p>
            <a:pPr algn="ctr"/>
            <a:endParaRPr lang="en-US" dirty="0" smtClean="0"/>
          </a:p>
          <a:p>
            <a:pPr algn="ctr"/>
            <a:r>
              <a:rPr lang="en-US" dirty="0"/>
              <a:t>Subrecipient Monitoring</a:t>
            </a:r>
          </a:p>
          <a:p>
            <a:pPr algn="ctr"/>
            <a:r>
              <a:rPr lang="en-US" sz="1100" dirty="0"/>
              <a:t>(does not apply to  “contractors”)</a:t>
            </a:r>
          </a:p>
          <a:p>
            <a:pPr algn="ctr"/>
            <a:endParaRPr lang="en-US" sz="1100" dirty="0" smtClean="0"/>
          </a:p>
          <a:p>
            <a:pPr algn="ctr"/>
            <a:endParaRPr lang="en-US" sz="1100" dirty="0"/>
          </a:p>
          <a:p>
            <a:pPr algn="ctr"/>
            <a:r>
              <a:rPr lang="en-US" dirty="0" smtClean="0"/>
              <a:t>Sections:  200.330   200.331   200.521</a:t>
            </a:r>
          </a:p>
          <a:p>
            <a:endParaRPr lang="en-US" dirty="0" smtClean="0"/>
          </a:p>
          <a:p>
            <a:endParaRPr lang="en-US" dirty="0"/>
          </a:p>
          <a:p>
            <a:endParaRPr lang="en-US" dirty="0"/>
          </a:p>
          <a:p>
            <a:endParaRPr lang="en-US" dirty="0" smtClean="0"/>
          </a:p>
          <a:p>
            <a:endParaRPr lang="en-US" dirty="0"/>
          </a:p>
        </p:txBody>
      </p:sp>
      <p:sp>
        <p:nvSpPr>
          <p:cNvPr id="6" name="Footer Placeholder 5"/>
          <p:cNvSpPr>
            <a:spLocks noGrp="1"/>
          </p:cNvSpPr>
          <p:nvPr>
            <p:ph type="ftr" sz="quarter" idx="11"/>
          </p:nvPr>
        </p:nvSpPr>
        <p:spPr>
          <a:xfrm>
            <a:off x="2362200" y="6416675"/>
            <a:ext cx="4038600" cy="365125"/>
          </a:xfrm>
        </p:spPr>
        <p:txBody>
          <a:bodyPr/>
          <a:lstStyle/>
          <a:p>
            <a:fld id="{0DEA6B0E-5629-45CA-8DF4-311D4D0CE4F4}" type="slidenum">
              <a:rPr lang="en-US" smtClean="0"/>
              <a:t>20</a:t>
            </a:fld>
            <a:endParaRPr lang="en-US" dirty="0"/>
          </a:p>
        </p:txBody>
      </p:sp>
    </p:spTree>
    <p:extLst>
      <p:ext uri="{BB962C8B-B14F-4D97-AF65-F5344CB8AC3E}">
        <p14:creationId xmlns:p14="http://schemas.microsoft.com/office/powerpoint/2010/main" val="18656364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Autofit/>
          </a:bodyPr>
          <a:lstStyle/>
          <a:p>
            <a:r>
              <a:rPr lang="en-US" altLang="en-US" dirty="0"/>
              <a:t>Implications for Pass-Through Entities</a:t>
            </a:r>
            <a:endParaRPr lang="en-US" dirty="0"/>
          </a:p>
        </p:txBody>
      </p:sp>
      <p:sp>
        <p:nvSpPr>
          <p:cNvPr id="3" name="Content Placeholder 2"/>
          <p:cNvSpPr>
            <a:spLocks noGrp="1"/>
          </p:cNvSpPr>
          <p:nvPr>
            <p:ph idx="1"/>
          </p:nvPr>
        </p:nvSpPr>
        <p:spPr>
          <a:xfrm>
            <a:off x="457200" y="1524000"/>
            <a:ext cx="8229600" cy="4525963"/>
          </a:xfrm>
        </p:spPr>
        <p:txBody>
          <a:bodyPr>
            <a:normAutofit fontScale="77500" lnSpcReduction="20000"/>
          </a:bodyPr>
          <a:lstStyle/>
          <a:p>
            <a:pPr>
              <a:buClr>
                <a:srgbClr val="E31937"/>
              </a:buClr>
            </a:pPr>
            <a:r>
              <a:rPr lang="en-US" altLang="en-US" dirty="0">
                <a:latin typeface="Arial" charset="0"/>
                <a:cs typeface="Arial" charset="0"/>
              </a:rPr>
              <a:t>Procurement standards </a:t>
            </a:r>
            <a:r>
              <a:rPr lang="en-US" altLang="en-US" sz="1600" dirty="0">
                <a:solidFill>
                  <a:srgbClr val="5F6062"/>
                </a:solidFill>
                <a:latin typeface="Arial" charset="0"/>
                <a:cs typeface="Arial" charset="0"/>
              </a:rPr>
              <a:t>§200.318-326</a:t>
            </a:r>
          </a:p>
          <a:p>
            <a:pPr lvl="1">
              <a:buClr>
                <a:srgbClr val="E31937"/>
              </a:buClr>
            </a:pPr>
            <a:r>
              <a:rPr lang="en-US" altLang="en-US" dirty="0">
                <a:latin typeface="Arial" charset="0"/>
                <a:cs typeface="Arial" charset="0"/>
              </a:rPr>
              <a:t>Written standards of conduct covering personal and organizational conflicts of interest</a:t>
            </a:r>
          </a:p>
          <a:p>
            <a:pPr lvl="1">
              <a:buClr>
                <a:srgbClr val="E31937"/>
              </a:buClr>
            </a:pPr>
            <a:r>
              <a:rPr lang="en-US" altLang="en-US" dirty="0">
                <a:latin typeface="Arial" charset="0"/>
                <a:cs typeface="Arial" charset="0"/>
              </a:rPr>
              <a:t>Maintain records detailing procurement history</a:t>
            </a:r>
          </a:p>
          <a:p>
            <a:pPr lvl="1">
              <a:buClr>
                <a:srgbClr val="E31937"/>
              </a:buClr>
            </a:pPr>
            <a:r>
              <a:rPr lang="en-US" altLang="en-US" dirty="0">
                <a:latin typeface="Arial" charset="0"/>
                <a:cs typeface="Arial" charset="0"/>
              </a:rPr>
              <a:t>Full and open competition; eliminate unfair competitive advantages</a:t>
            </a:r>
          </a:p>
          <a:p>
            <a:pPr lvl="1">
              <a:buClr>
                <a:srgbClr val="E31937"/>
              </a:buClr>
            </a:pPr>
            <a:r>
              <a:rPr lang="en-US" altLang="en-US" dirty="0">
                <a:latin typeface="Arial" charset="0"/>
                <a:cs typeface="Arial" charset="0"/>
              </a:rPr>
              <a:t>Follow specified methods of procurement</a:t>
            </a:r>
          </a:p>
          <a:p>
            <a:pPr lvl="1">
              <a:buClr>
                <a:srgbClr val="E31937"/>
              </a:buClr>
            </a:pPr>
            <a:r>
              <a:rPr lang="en-US" altLang="en-US" dirty="0">
                <a:latin typeface="Arial" charset="0"/>
                <a:cs typeface="Arial" charset="0"/>
              </a:rPr>
              <a:t>Take affirmative steps to use minority businesses, women’s business enterprises, and labor surplus area firms when possible</a:t>
            </a:r>
          </a:p>
          <a:p>
            <a:pPr lvl="1">
              <a:buClr>
                <a:srgbClr val="E31937"/>
              </a:buClr>
            </a:pPr>
            <a:r>
              <a:rPr lang="en-US" altLang="en-US" dirty="0">
                <a:latin typeface="Arial" charset="0"/>
                <a:cs typeface="Arial" charset="0"/>
              </a:rPr>
              <a:t>Perform a cost/price analysis for every procurement action in excess of Simplified Acquisition Threshold (including contract modifications)</a:t>
            </a:r>
          </a:p>
          <a:p>
            <a:pPr lvl="1">
              <a:spcAft>
                <a:spcPts val="600"/>
              </a:spcAft>
              <a:buClr>
                <a:srgbClr val="E31937"/>
              </a:buClr>
            </a:pPr>
            <a:r>
              <a:rPr lang="en-US" altLang="en-US" dirty="0">
                <a:latin typeface="Arial" charset="0"/>
                <a:cs typeface="Arial" charset="0"/>
              </a:rPr>
              <a:t>Make technical specifications and procurement documents available for review</a:t>
            </a:r>
          </a:p>
          <a:p>
            <a:pPr>
              <a:buClr>
                <a:srgbClr val="E31937"/>
              </a:buClr>
            </a:pPr>
            <a:r>
              <a:rPr lang="en-US" altLang="en-US" dirty="0" err="1">
                <a:latin typeface="Arial" charset="0"/>
                <a:cs typeface="Arial" charset="0"/>
              </a:rPr>
              <a:t>Subrecipient</a:t>
            </a:r>
            <a:r>
              <a:rPr lang="en-US" altLang="en-US" dirty="0">
                <a:latin typeface="Arial" charset="0"/>
                <a:cs typeface="Arial" charset="0"/>
              </a:rPr>
              <a:t> monitoring requirements </a:t>
            </a:r>
            <a:r>
              <a:rPr lang="en-US" altLang="en-US" sz="1600" dirty="0">
                <a:solidFill>
                  <a:srgbClr val="5F6062"/>
                </a:solidFill>
                <a:latin typeface="Arial" charset="0"/>
                <a:cs typeface="Arial" charset="0"/>
              </a:rPr>
              <a:t>§200.331</a:t>
            </a:r>
          </a:p>
          <a:p>
            <a:pPr lvl="1">
              <a:buClr>
                <a:srgbClr val="E31937"/>
              </a:buClr>
            </a:pPr>
            <a:r>
              <a:rPr lang="en-US" altLang="en-US" dirty="0">
                <a:solidFill>
                  <a:srgbClr val="5F6062"/>
                </a:solidFill>
                <a:latin typeface="Arial" charset="0"/>
                <a:cs typeface="Arial" charset="0"/>
              </a:rPr>
              <a:t>Risk evaluation</a:t>
            </a:r>
          </a:p>
          <a:p>
            <a:pPr lvl="1">
              <a:buClr>
                <a:srgbClr val="E31937"/>
              </a:buClr>
            </a:pPr>
            <a:r>
              <a:rPr lang="en-US" altLang="en-US" dirty="0">
                <a:solidFill>
                  <a:srgbClr val="5F6062"/>
                </a:solidFill>
                <a:latin typeface="Arial" charset="0"/>
                <a:cs typeface="Arial" charset="0"/>
              </a:rPr>
              <a:t>Activity monitoring, including review of financial and programmatic reports</a:t>
            </a:r>
          </a:p>
          <a:p>
            <a:pPr lvl="1">
              <a:buClr>
                <a:srgbClr val="E31937"/>
              </a:buClr>
            </a:pPr>
            <a:r>
              <a:rPr lang="en-US" altLang="en-US" dirty="0">
                <a:solidFill>
                  <a:srgbClr val="5F6062"/>
                </a:solidFill>
                <a:latin typeface="Arial" charset="0"/>
                <a:cs typeface="Arial" charset="0"/>
              </a:rPr>
              <a:t>Audit verification</a:t>
            </a:r>
          </a:p>
          <a:p>
            <a:endParaRPr lang="en-US" dirty="0"/>
          </a:p>
        </p:txBody>
      </p:sp>
      <p:sp>
        <p:nvSpPr>
          <p:cNvPr id="4" name="Footer Placeholder 3"/>
          <p:cNvSpPr>
            <a:spLocks noGrp="1"/>
          </p:cNvSpPr>
          <p:nvPr>
            <p:ph type="ftr" sz="quarter" idx="11"/>
          </p:nvPr>
        </p:nvSpPr>
        <p:spPr/>
        <p:txBody>
          <a:bodyPr/>
          <a:lstStyle/>
          <a:p>
            <a:fld id="{9828CB15-CEEC-4C28-81C6-214145CE2B26}" type="slidenum">
              <a:rPr lang="en-US" smtClean="0"/>
              <a:t>21</a:t>
            </a:fld>
            <a:endParaRPr lang="en-US" dirty="0"/>
          </a:p>
        </p:txBody>
      </p:sp>
    </p:spTree>
    <p:extLst>
      <p:ext uri="{BB962C8B-B14F-4D97-AF65-F5344CB8AC3E}">
        <p14:creationId xmlns:p14="http://schemas.microsoft.com/office/powerpoint/2010/main" val="1591979251"/>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endParaRPr lang="en-US" sz="3600" dirty="0" smtClean="0"/>
          </a:p>
          <a:p>
            <a:pPr marL="0" indent="0">
              <a:buNone/>
            </a:pPr>
            <a:endParaRPr lang="en-US" sz="3600" dirty="0"/>
          </a:p>
          <a:p>
            <a:pPr marL="0" indent="0">
              <a:buNone/>
            </a:pPr>
            <a:endParaRPr lang="en-US" sz="3600" dirty="0" smtClean="0"/>
          </a:p>
          <a:p>
            <a:pPr marL="0" indent="0">
              <a:buNone/>
            </a:pPr>
            <a:r>
              <a:rPr lang="en-US" sz="3600" dirty="0" smtClean="0"/>
              <a:t>SUBPART E – COST PRINCIPLES</a:t>
            </a:r>
            <a:endParaRPr lang="en-US" sz="3600" dirty="0"/>
          </a:p>
        </p:txBody>
      </p:sp>
      <p:sp>
        <p:nvSpPr>
          <p:cNvPr id="4" name="Footer Placeholder 3"/>
          <p:cNvSpPr>
            <a:spLocks noGrp="1"/>
          </p:cNvSpPr>
          <p:nvPr>
            <p:ph type="ftr" sz="quarter" idx="11"/>
          </p:nvPr>
        </p:nvSpPr>
        <p:spPr/>
        <p:txBody>
          <a:bodyPr/>
          <a:lstStyle/>
          <a:p>
            <a:fld id="{2B81561C-9F66-4130-8E2B-CE5458AC04F9}" type="slidenum">
              <a:rPr lang="en-US" smtClean="0"/>
              <a:t>22</a:t>
            </a:fld>
            <a:endParaRPr lang="en-US" dirty="0"/>
          </a:p>
        </p:txBody>
      </p:sp>
    </p:spTree>
    <p:extLst>
      <p:ext uri="{BB962C8B-B14F-4D97-AF65-F5344CB8AC3E}">
        <p14:creationId xmlns:p14="http://schemas.microsoft.com/office/powerpoint/2010/main" val="25023946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7162800" cy="868362"/>
          </a:xfrm>
        </p:spPr>
        <p:txBody>
          <a:bodyPr>
            <a:noAutofit/>
          </a:bodyPr>
          <a:lstStyle/>
          <a:p>
            <a:r>
              <a:rPr lang="en-US" dirty="0" smtClean="0"/>
              <a:t>Selected Cost Principles –</a:t>
            </a:r>
            <a:br>
              <a:rPr lang="en-US" dirty="0" smtClean="0"/>
            </a:br>
            <a:r>
              <a:rPr lang="en-US" dirty="0" smtClean="0"/>
              <a:t>General Provisions and Application</a:t>
            </a:r>
            <a:endParaRPr lang="en-US" dirty="0"/>
          </a:p>
        </p:txBody>
      </p:sp>
      <p:sp>
        <p:nvSpPr>
          <p:cNvPr id="9" name="Content Placeholder 2"/>
          <p:cNvSpPr>
            <a:spLocks noGrp="1"/>
          </p:cNvSpPr>
          <p:nvPr>
            <p:ph idx="1"/>
          </p:nvPr>
        </p:nvSpPr>
        <p:spPr>
          <a:xfrm>
            <a:off x="2272145" y="1447800"/>
            <a:ext cx="6858000" cy="4495800"/>
          </a:xfrm>
        </p:spPr>
        <p:txBody>
          <a:bodyPr>
            <a:noAutofit/>
          </a:bodyPr>
          <a:lstStyle/>
          <a:p>
            <a:pPr>
              <a:buClr>
                <a:srgbClr val="E31937"/>
              </a:buClr>
            </a:pPr>
            <a:r>
              <a:rPr lang="en-US" altLang="en-US" dirty="0" smtClean="0">
                <a:latin typeface="Arial" charset="0"/>
                <a:cs typeface="Arial" charset="0"/>
              </a:rPr>
              <a:t>To </a:t>
            </a:r>
            <a:r>
              <a:rPr lang="en-US" altLang="en-US" dirty="0">
                <a:latin typeface="Arial" charset="0"/>
                <a:cs typeface="Arial" charset="0"/>
              </a:rPr>
              <a:t>be charged to the government, costs must be reasonable, allowable, and allocable.</a:t>
            </a:r>
          </a:p>
          <a:p>
            <a:pPr>
              <a:buClr>
                <a:srgbClr val="E31937"/>
              </a:buClr>
            </a:pPr>
            <a:r>
              <a:rPr lang="en-US" altLang="en-US" dirty="0">
                <a:latin typeface="Arial" charset="0"/>
                <a:cs typeface="Arial" charset="0"/>
              </a:rPr>
              <a:t>Cost principles do not apply to fixed amount awards, only those where tracking of actual costs is required. </a:t>
            </a:r>
            <a:endParaRPr lang="en-US" altLang="en-US" sz="1600" dirty="0">
              <a:latin typeface="Arial" charset="0"/>
              <a:cs typeface="Arial" charset="0"/>
            </a:endParaRPr>
          </a:p>
          <a:p>
            <a:pPr>
              <a:buClr>
                <a:srgbClr val="E31937"/>
              </a:buClr>
            </a:pPr>
            <a:r>
              <a:rPr lang="en-US" altLang="en-US" dirty="0" smtClean="0">
                <a:latin typeface="Arial" charset="0"/>
                <a:cs typeface="Arial" charset="0"/>
              </a:rPr>
              <a:t>Some </a:t>
            </a:r>
            <a:r>
              <a:rPr lang="en-US" altLang="en-US" dirty="0">
                <a:latin typeface="Arial" charset="0"/>
                <a:cs typeface="Arial" charset="0"/>
              </a:rPr>
              <a:t>non-profits, by nature of their size and operations, are subject to FAR Part 31 cost principles instead</a:t>
            </a:r>
            <a:r>
              <a:rPr lang="en-US" altLang="en-US" dirty="0" smtClean="0">
                <a:latin typeface="Arial" charset="0"/>
                <a:cs typeface="Arial" charset="0"/>
              </a:rPr>
              <a:t>.</a:t>
            </a:r>
            <a:endParaRPr lang="en-US" altLang="en-US" sz="1600" dirty="0">
              <a:solidFill>
                <a:srgbClr val="5F6062"/>
              </a:solidFill>
              <a:latin typeface="Arial" charset="0"/>
              <a:cs typeface="Arial" charset="0"/>
            </a:endParaRPr>
          </a:p>
          <a:p>
            <a:pPr>
              <a:buClr>
                <a:srgbClr val="E31937"/>
              </a:buClr>
            </a:pPr>
            <a:r>
              <a:rPr lang="en-US" altLang="en-US" dirty="0">
                <a:latin typeface="Arial" charset="0"/>
                <a:cs typeface="Arial" charset="0"/>
              </a:rPr>
              <a:t>M</a:t>
            </a:r>
            <a:r>
              <a:rPr lang="en-US" altLang="en-US" dirty="0" smtClean="0">
                <a:latin typeface="Arial" charset="0"/>
                <a:cs typeface="Arial" charset="0"/>
              </a:rPr>
              <a:t>ajor addition to </a:t>
            </a:r>
            <a:r>
              <a:rPr lang="en-US" altLang="en-US" dirty="0">
                <a:latin typeface="Arial" charset="0"/>
                <a:cs typeface="Arial" charset="0"/>
              </a:rPr>
              <a:t>overall policy</a:t>
            </a:r>
            <a:r>
              <a:rPr lang="en-US" altLang="en-US" dirty="0" smtClean="0">
                <a:latin typeface="Arial" charset="0"/>
                <a:cs typeface="Arial" charset="0"/>
              </a:rPr>
              <a:t>:</a:t>
            </a:r>
            <a:endParaRPr lang="en-US" altLang="en-US" sz="1600" dirty="0">
              <a:latin typeface="Arial" charset="0"/>
              <a:cs typeface="Arial" charset="0"/>
            </a:endParaRPr>
          </a:p>
          <a:p>
            <a:pPr lvl="1"/>
            <a:r>
              <a:rPr lang="en-US" altLang="en-US" sz="1800" dirty="0" smtClean="0">
                <a:latin typeface="Arial" charset="0"/>
                <a:cs typeface="Arial" charset="0"/>
              </a:rPr>
              <a:t>Makes </a:t>
            </a:r>
            <a:r>
              <a:rPr lang="en-US" altLang="en-US" sz="1800" dirty="0">
                <a:latin typeface="Arial" charset="0"/>
                <a:cs typeface="Arial" charset="0"/>
              </a:rPr>
              <a:t>explicit that non-Federal entities </a:t>
            </a:r>
            <a:r>
              <a:rPr lang="en-US" altLang="en-US" sz="1800" u="sng" dirty="0">
                <a:latin typeface="Arial" charset="0"/>
                <a:cs typeface="Arial" charset="0"/>
              </a:rPr>
              <a:t>may not earn or keep any profit </a:t>
            </a:r>
            <a:r>
              <a:rPr lang="en-US" altLang="en-US" sz="1800" dirty="0">
                <a:latin typeface="Arial" charset="0"/>
                <a:cs typeface="Arial" charset="0"/>
              </a:rPr>
              <a:t>resulting from federal financial assistance, unless expressly authorized by the terms and conditions of the award</a:t>
            </a:r>
          </a:p>
          <a:p>
            <a:pPr lvl="1">
              <a:buClr>
                <a:srgbClr val="E31937"/>
              </a:buClr>
            </a:pPr>
            <a:endParaRPr lang="en-US" altLang="en-US" sz="1800" dirty="0">
              <a:latin typeface="Arial" charset="0"/>
              <a:cs typeface="Arial" charset="0"/>
            </a:endParaRPr>
          </a:p>
        </p:txBody>
      </p:sp>
      <p:sp>
        <p:nvSpPr>
          <p:cNvPr id="10" name="TextBox 9"/>
          <p:cNvSpPr txBox="1"/>
          <p:nvPr/>
        </p:nvSpPr>
        <p:spPr>
          <a:xfrm>
            <a:off x="304800" y="1447800"/>
            <a:ext cx="1828800" cy="4524315"/>
          </a:xfrm>
          <a:prstGeom prst="rect">
            <a:avLst/>
          </a:prstGeom>
          <a:solidFill>
            <a:schemeClr val="bg2">
              <a:lumMod val="75000"/>
            </a:schemeClr>
          </a:solidFill>
        </p:spPr>
        <p:txBody>
          <a:bodyPr wrap="square" rtlCol="0">
            <a:spAutoFit/>
          </a:bodyPr>
          <a:lstStyle/>
          <a:p>
            <a:endParaRPr lang="en-US" dirty="0" smtClean="0"/>
          </a:p>
          <a:p>
            <a:pPr algn="ctr"/>
            <a:endParaRPr lang="en-US" dirty="0" smtClean="0"/>
          </a:p>
          <a:p>
            <a:pPr algn="ctr"/>
            <a:endParaRPr lang="en-US" dirty="0" smtClean="0"/>
          </a:p>
          <a:p>
            <a:pPr algn="ctr"/>
            <a:r>
              <a:rPr lang="en-US" dirty="0" smtClean="0"/>
              <a:t>General Provisions and Application</a:t>
            </a:r>
          </a:p>
          <a:p>
            <a:pPr algn="ctr"/>
            <a:endParaRPr lang="en-US" dirty="0"/>
          </a:p>
          <a:p>
            <a:pPr algn="ctr"/>
            <a:endParaRPr lang="en-US" dirty="0" smtClean="0"/>
          </a:p>
          <a:p>
            <a:pPr algn="ctr"/>
            <a:r>
              <a:rPr lang="en-US" dirty="0" smtClean="0"/>
              <a:t>Section:</a:t>
            </a:r>
          </a:p>
          <a:p>
            <a:pPr algn="ctr"/>
            <a:r>
              <a:rPr lang="en-US" dirty="0" smtClean="0"/>
              <a:t>200.401</a:t>
            </a:r>
          </a:p>
          <a:p>
            <a:pPr algn="ctr"/>
            <a:endParaRPr lang="en-US" dirty="0" smtClean="0"/>
          </a:p>
          <a:p>
            <a:pPr algn="ctr"/>
            <a:endParaRPr lang="en-US" dirty="0"/>
          </a:p>
          <a:p>
            <a:pPr algn="ctr"/>
            <a:endParaRPr lang="en-US" dirty="0" smtClean="0"/>
          </a:p>
          <a:p>
            <a:pPr algn="ctr"/>
            <a:endParaRPr lang="en-US" dirty="0" smtClean="0"/>
          </a:p>
          <a:p>
            <a:pPr algn="ctr"/>
            <a:endParaRPr lang="en-US" dirty="0"/>
          </a:p>
          <a:p>
            <a:endParaRPr lang="en-US" dirty="0"/>
          </a:p>
        </p:txBody>
      </p:sp>
      <p:sp>
        <p:nvSpPr>
          <p:cNvPr id="4" name="Footer Placeholder 3"/>
          <p:cNvSpPr>
            <a:spLocks noGrp="1"/>
          </p:cNvSpPr>
          <p:nvPr>
            <p:ph type="ftr" sz="quarter" idx="11"/>
          </p:nvPr>
        </p:nvSpPr>
        <p:spPr/>
        <p:txBody>
          <a:bodyPr/>
          <a:lstStyle/>
          <a:p>
            <a:fld id="{0B867BF0-BA1F-4270-ADAE-9092D53D7E96}" type="slidenum">
              <a:rPr lang="en-US" smtClean="0"/>
              <a:t>23</a:t>
            </a:fld>
            <a:endParaRPr lang="en-US" dirty="0"/>
          </a:p>
        </p:txBody>
      </p:sp>
    </p:spTree>
    <p:extLst>
      <p:ext uri="{BB962C8B-B14F-4D97-AF65-F5344CB8AC3E}">
        <p14:creationId xmlns:p14="http://schemas.microsoft.com/office/powerpoint/2010/main" val="5148394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7162800" cy="868362"/>
          </a:xfrm>
        </p:spPr>
        <p:txBody>
          <a:bodyPr>
            <a:noAutofit/>
          </a:bodyPr>
          <a:lstStyle/>
          <a:p>
            <a:r>
              <a:rPr lang="en-US" dirty="0" smtClean="0"/>
              <a:t>Selected Cost Principles –</a:t>
            </a:r>
            <a:br>
              <a:rPr lang="en-US" dirty="0" smtClean="0"/>
            </a:br>
            <a:r>
              <a:rPr lang="en-US" dirty="0" smtClean="0"/>
              <a:t>Profit</a:t>
            </a:r>
            <a:endParaRPr lang="en-US" dirty="0"/>
          </a:p>
        </p:txBody>
      </p:sp>
      <p:sp>
        <p:nvSpPr>
          <p:cNvPr id="9" name="Content Placeholder 2"/>
          <p:cNvSpPr>
            <a:spLocks noGrp="1"/>
          </p:cNvSpPr>
          <p:nvPr>
            <p:ph idx="1"/>
          </p:nvPr>
        </p:nvSpPr>
        <p:spPr>
          <a:xfrm>
            <a:off x="2272145" y="1447800"/>
            <a:ext cx="6719455" cy="4495800"/>
          </a:xfrm>
        </p:spPr>
        <p:txBody>
          <a:bodyPr>
            <a:noAutofit/>
          </a:bodyPr>
          <a:lstStyle/>
          <a:p>
            <a:pPr marL="342900" lvl="1" indent="-342900">
              <a:spcBef>
                <a:spcPts val="0"/>
              </a:spcBef>
              <a:buFont typeface="Arial" pitchFamily="34" charset="0"/>
              <a:buChar char="•"/>
            </a:pPr>
            <a:r>
              <a:rPr lang="en-US" sz="1800" dirty="0" smtClean="0"/>
              <a:t>The OMB added new language clarifying that an awardee may not earn or keep profit resulting from Federal financial assistance awards, unless expressly authorized by the terms and conditions of the award</a:t>
            </a:r>
          </a:p>
          <a:p>
            <a:pPr marL="342900" lvl="1" indent="-342900">
              <a:spcBef>
                <a:spcPts val="0"/>
              </a:spcBef>
              <a:buFont typeface="Arial" pitchFamily="34" charset="0"/>
              <a:buChar char="•"/>
            </a:pPr>
            <a:endParaRPr lang="en-US" sz="1000" dirty="0" smtClean="0"/>
          </a:p>
          <a:p>
            <a:pPr marL="342900" lvl="1" indent="-342900">
              <a:spcBef>
                <a:spcPts val="0"/>
              </a:spcBef>
              <a:buFont typeface="Arial" pitchFamily="34" charset="0"/>
              <a:buChar char="•"/>
            </a:pPr>
            <a:r>
              <a:rPr lang="en-US" sz="1800" dirty="0" smtClean="0"/>
              <a:t>Guidance is intended to make this long-standing requirement explicit for the purposes of accountability and oversight</a:t>
            </a:r>
          </a:p>
          <a:p>
            <a:pPr lvl="1">
              <a:spcBef>
                <a:spcPts val="0"/>
              </a:spcBef>
            </a:pPr>
            <a:r>
              <a:rPr lang="en-US" sz="1800" dirty="0"/>
              <a:t>Prior guidance has always required costs to be reasonable, allocable and allowable and excluded any additional increment for profit beyond cost</a:t>
            </a:r>
          </a:p>
          <a:p>
            <a:pPr marL="914400" lvl="2" indent="0">
              <a:spcBef>
                <a:spcPts val="0"/>
              </a:spcBef>
              <a:buNone/>
            </a:pPr>
            <a:endParaRPr lang="en-US" sz="1000" dirty="0" smtClean="0"/>
          </a:p>
        </p:txBody>
      </p:sp>
      <p:sp>
        <p:nvSpPr>
          <p:cNvPr id="10" name="TextBox 9"/>
          <p:cNvSpPr txBox="1"/>
          <p:nvPr/>
        </p:nvSpPr>
        <p:spPr>
          <a:xfrm>
            <a:off x="304800" y="1447800"/>
            <a:ext cx="1828800" cy="4524315"/>
          </a:xfrm>
          <a:prstGeom prst="rect">
            <a:avLst/>
          </a:prstGeom>
          <a:solidFill>
            <a:schemeClr val="bg2">
              <a:lumMod val="75000"/>
            </a:schemeClr>
          </a:solidFill>
        </p:spPr>
        <p:txBody>
          <a:bodyPr wrap="square" rtlCol="0">
            <a:spAutoFit/>
          </a:bodyPr>
          <a:lstStyle/>
          <a:p>
            <a:endParaRPr lang="en-US" dirty="0" smtClean="0"/>
          </a:p>
          <a:p>
            <a:pPr algn="ctr"/>
            <a:endParaRPr lang="en-US" dirty="0" smtClean="0"/>
          </a:p>
          <a:p>
            <a:pPr algn="ctr"/>
            <a:endParaRPr lang="en-US" dirty="0" smtClean="0"/>
          </a:p>
          <a:p>
            <a:pPr algn="ctr"/>
            <a:endParaRPr lang="en-US" dirty="0" smtClean="0"/>
          </a:p>
          <a:p>
            <a:pPr algn="ctr"/>
            <a:r>
              <a:rPr lang="en-US" dirty="0" smtClean="0"/>
              <a:t>Profit and Program Income</a:t>
            </a:r>
          </a:p>
          <a:p>
            <a:pPr algn="ctr"/>
            <a:endParaRPr lang="en-US" dirty="0"/>
          </a:p>
          <a:p>
            <a:pPr algn="ctr"/>
            <a:endParaRPr lang="en-US" dirty="0" smtClean="0"/>
          </a:p>
          <a:p>
            <a:pPr algn="ctr"/>
            <a:r>
              <a:rPr lang="en-US" dirty="0" smtClean="0"/>
              <a:t>Section:</a:t>
            </a:r>
          </a:p>
          <a:p>
            <a:pPr algn="ctr"/>
            <a:r>
              <a:rPr lang="en-US" dirty="0" smtClean="0"/>
              <a:t>200.400</a:t>
            </a:r>
            <a:endParaRPr lang="en-US" dirty="0"/>
          </a:p>
          <a:p>
            <a:pPr algn="ctr"/>
            <a:endParaRPr lang="en-US" dirty="0" smtClean="0"/>
          </a:p>
          <a:p>
            <a:pPr algn="ctr"/>
            <a:endParaRPr lang="en-US" dirty="0" smtClean="0"/>
          </a:p>
          <a:p>
            <a:pPr algn="ctr"/>
            <a:endParaRPr lang="en-US" dirty="0"/>
          </a:p>
          <a:p>
            <a:pPr algn="ctr"/>
            <a:endParaRPr lang="en-US" dirty="0" smtClean="0"/>
          </a:p>
          <a:p>
            <a:pPr algn="ctr"/>
            <a:endParaRPr lang="en-US" dirty="0"/>
          </a:p>
          <a:p>
            <a:endParaRPr lang="en-US" dirty="0"/>
          </a:p>
        </p:txBody>
      </p:sp>
      <p:sp>
        <p:nvSpPr>
          <p:cNvPr id="4" name="Footer Placeholder 3"/>
          <p:cNvSpPr>
            <a:spLocks noGrp="1"/>
          </p:cNvSpPr>
          <p:nvPr>
            <p:ph type="ftr" sz="quarter" idx="11"/>
          </p:nvPr>
        </p:nvSpPr>
        <p:spPr/>
        <p:txBody>
          <a:bodyPr/>
          <a:lstStyle/>
          <a:p>
            <a:fld id="{EEBB156C-7D7E-4FA3-B235-B85CBBF9D8FA}" type="slidenum">
              <a:rPr lang="en-US" smtClean="0"/>
              <a:t>24</a:t>
            </a:fld>
            <a:endParaRPr lang="en-US" dirty="0"/>
          </a:p>
        </p:txBody>
      </p:sp>
    </p:spTree>
    <p:extLst>
      <p:ext uri="{BB962C8B-B14F-4D97-AF65-F5344CB8AC3E}">
        <p14:creationId xmlns:p14="http://schemas.microsoft.com/office/powerpoint/2010/main" val="7066287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6553200" cy="868362"/>
          </a:xfrm>
        </p:spPr>
        <p:txBody>
          <a:bodyPr>
            <a:noAutofit/>
          </a:bodyPr>
          <a:lstStyle/>
          <a:p>
            <a:r>
              <a:rPr lang="en-US" dirty="0" smtClean="0"/>
              <a:t>Selected Cost Principles – </a:t>
            </a:r>
            <a:br>
              <a:rPr lang="en-US" dirty="0" smtClean="0"/>
            </a:br>
            <a:r>
              <a:rPr lang="en-US" dirty="0" smtClean="0"/>
              <a:t>NEWLY ADDED Cost Principles</a:t>
            </a:r>
            <a:endParaRPr lang="en-US" dirty="0"/>
          </a:p>
        </p:txBody>
      </p:sp>
      <p:sp>
        <p:nvSpPr>
          <p:cNvPr id="9" name="Content Placeholder 2"/>
          <p:cNvSpPr>
            <a:spLocks noGrp="1"/>
          </p:cNvSpPr>
          <p:nvPr>
            <p:ph idx="1"/>
          </p:nvPr>
        </p:nvSpPr>
        <p:spPr>
          <a:xfrm>
            <a:off x="2272145" y="1447800"/>
            <a:ext cx="6858000" cy="2150239"/>
          </a:xfrm>
        </p:spPr>
        <p:txBody>
          <a:bodyPr>
            <a:noAutofit/>
          </a:bodyPr>
          <a:lstStyle/>
          <a:p>
            <a:pPr marL="342900" lvl="1" indent="-342900">
              <a:spcBef>
                <a:spcPts val="0"/>
              </a:spcBef>
              <a:buFont typeface="Arial" pitchFamily="34" charset="0"/>
              <a:buChar char="•"/>
            </a:pPr>
            <a:r>
              <a:rPr lang="en-US" sz="1800" dirty="0" smtClean="0"/>
              <a:t>Exchange Rates (200.440):</a:t>
            </a:r>
          </a:p>
          <a:p>
            <a:pPr lvl="1">
              <a:spcBef>
                <a:spcPts val="0"/>
              </a:spcBef>
            </a:pPr>
            <a:r>
              <a:rPr lang="en-US" sz="1800" dirty="0"/>
              <a:t>Cost increases for fluctuations in foreign exchange are allowable subject to  the availability of funding and prior approval from the awarding agency</a:t>
            </a:r>
          </a:p>
          <a:p>
            <a:pPr marL="342900" lvl="1" indent="-342900">
              <a:spcBef>
                <a:spcPts val="0"/>
              </a:spcBef>
              <a:buFont typeface="Arial" pitchFamily="34" charset="0"/>
              <a:buChar char="•"/>
            </a:pPr>
            <a:endParaRPr lang="en-US" sz="1800" dirty="0"/>
          </a:p>
          <a:p>
            <a:pPr marL="342900" lvl="1" indent="-342900">
              <a:spcBef>
                <a:spcPts val="0"/>
              </a:spcBef>
              <a:buFont typeface="Arial" pitchFamily="34" charset="0"/>
              <a:buChar char="•"/>
            </a:pPr>
            <a:r>
              <a:rPr lang="en-US" sz="1800" dirty="0" smtClean="0"/>
              <a:t>Collection of Improper Payments (200.428)</a:t>
            </a:r>
          </a:p>
          <a:p>
            <a:pPr lvl="1">
              <a:spcBef>
                <a:spcPts val="0"/>
              </a:spcBef>
            </a:pPr>
            <a:r>
              <a:rPr lang="en-US" sz="1800" dirty="0"/>
              <a:t>Costs to recover improper payments are allowable (direct or indirect).</a:t>
            </a:r>
          </a:p>
          <a:p>
            <a:pPr lvl="2">
              <a:spcBef>
                <a:spcPts val="0"/>
              </a:spcBef>
            </a:pPr>
            <a:r>
              <a:rPr lang="en-US" sz="1800" dirty="0"/>
              <a:t>Includes costs to recover overpayments, double payments, incorrect payments, etc.</a:t>
            </a:r>
          </a:p>
          <a:p>
            <a:pPr marL="742950" lvl="2" indent="-342900">
              <a:spcBef>
                <a:spcPts val="0"/>
              </a:spcBef>
            </a:pPr>
            <a:endParaRPr lang="en-US" sz="1800" dirty="0"/>
          </a:p>
          <a:p>
            <a:pPr marL="342900" lvl="1" indent="-342900">
              <a:spcBef>
                <a:spcPts val="0"/>
              </a:spcBef>
              <a:buFont typeface="Arial" pitchFamily="34" charset="0"/>
              <a:buChar char="•"/>
            </a:pPr>
            <a:r>
              <a:rPr lang="en-US" sz="1800" dirty="0"/>
              <a:t>Proposal Costs (200.460</a:t>
            </a:r>
            <a:r>
              <a:rPr lang="en-US" sz="1800" dirty="0" smtClean="0"/>
              <a:t>):</a:t>
            </a:r>
          </a:p>
          <a:p>
            <a:pPr lvl="1">
              <a:spcBef>
                <a:spcPts val="0"/>
              </a:spcBef>
            </a:pPr>
            <a:r>
              <a:rPr lang="en-US" sz="1800" dirty="0"/>
              <a:t>Costs of preparing bids, proposals, or applications on potential Federal and non-Federal awards or projects are allowable</a:t>
            </a:r>
          </a:p>
          <a:p>
            <a:pPr lvl="2">
              <a:spcBef>
                <a:spcPts val="0"/>
              </a:spcBef>
            </a:pPr>
            <a:r>
              <a:rPr lang="en-US" sz="1800" dirty="0"/>
              <a:t>Includes the development of data necessary to bid</a:t>
            </a:r>
          </a:p>
          <a:p>
            <a:pPr lvl="2">
              <a:spcBef>
                <a:spcPts val="0"/>
              </a:spcBef>
            </a:pPr>
            <a:r>
              <a:rPr lang="en-US" sz="1800" dirty="0"/>
              <a:t>Includes </a:t>
            </a:r>
            <a:r>
              <a:rPr lang="en-US" sz="1800" dirty="0" smtClean="0"/>
              <a:t>successful and </a:t>
            </a:r>
            <a:r>
              <a:rPr lang="en-US" sz="1800" dirty="0"/>
              <a:t>unsuccessful proposals</a:t>
            </a:r>
          </a:p>
          <a:p>
            <a:pPr lvl="2">
              <a:spcBef>
                <a:spcPts val="0"/>
              </a:spcBef>
            </a:pPr>
            <a:r>
              <a:rPr lang="en-US" sz="1800" dirty="0" smtClean="0"/>
              <a:t>Treated as an </a:t>
            </a:r>
            <a:r>
              <a:rPr lang="en-US" sz="1800" dirty="0"/>
              <a:t>indirect cost</a:t>
            </a:r>
          </a:p>
          <a:p>
            <a:pPr lvl="1">
              <a:spcBef>
                <a:spcPts val="0"/>
              </a:spcBef>
            </a:pPr>
            <a:endParaRPr lang="en-US" sz="1800" dirty="0"/>
          </a:p>
        </p:txBody>
      </p:sp>
      <p:sp>
        <p:nvSpPr>
          <p:cNvPr id="10" name="TextBox 9"/>
          <p:cNvSpPr txBox="1"/>
          <p:nvPr/>
        </p:nvSpPr>
        <p:spPr>
          <a:xfrm>
            <a:off x="304800" y="1447800"/>
            <a:ext cx="1828800" cy="4524315"/>
          </a:xfrm>
          <a:prstGeom prst="rect">
            <a:avLst/>
          </a:prstGeom>
          <a:solidFill>
            <a:schemeClr val="bg2">
              <a:lumMod val="75000"/>
            </a:schemeClr>
          </a:solidFill>
        </p:spPr>
        <p:txBody>
          <a:bodyPr wrap="square" rtlCol="0">
            <a:spAutoFit/>
          </a:bodyPr>
          <a:lstStyle/>
          <a:p>
            <a:endParaRPr lang="en-US" dirty="0" smtClean="0"/>
          </a:p>
          <a:p>
            <a:pPr algn="ctr"/>
            <a:endParaRPr lang="en-US" dirty="0" smtClean="0"/>
          </a:p>
          <a:p>
            <a:pPr algn="ctr"/>
            <a:endParaRPr lang="en-US" dirty="0" smtClean="0"/>
          </a:p>
          <a:p>
            <a:pPr algn="ctr"/>
            <a:endParaRPr lang="en-US" dirty="0"/>
          </a:p>
          <a:p>
            <a:pPr algn="ctr"/>
            <a:endParaRPr lang="en-US" dirty="0" smtClean="0"/>
          </a:p>
          <a:p>
            <a:pPr algn="ctr"/>
            <a:r>
              <a:rPr lang="en-US" dirty="0" smtClean="0"/>
              <a:t>Newly Added Cost Principles</a:t>
            </a:r>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fld id="{DAE07CD0-5681-4F41-BCA1-B0672052CBC8}" type="slidenum">
              <a:rPr lang="en-US" smtClean="0"/>
              <a:t>25</a:t>
            </a:fld>
            <a:endParaRPr lang="en-US" dirty="0"/>
          </a:p>
        </p:txBody>
      </p:sp>
    </p:spTree>
    <p:extLst>
      <p:ext uri="{BB962C8B-B14F-4D97-AF65-F5344CB8AC3E}">
        <p14:creationId xmlns:p14="http://schemas.microsoft.com/office/powerpoint/2010/main" val="39910775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162800" cy="868362"/>
          </a:xfrm>
        </p:spPr>
        <p:txBody>
          <a:bodyPr>
            <a:normAutofit/>
          </a:bodyPr>
          <a:lstStyle/>
          <a:p>
            <a:r>
              <a:rPr lang="en-US" sz="2400" dirty="0" smtClean="0"/>
              <a:t>Selected Cost Principles - </a:t>
            </a:r>
            <a:br>
              <a:rPr lang="en-US" sz="2400" dirty="0" smtClean="0"/>
            </a:br>
            <a:r>
              <a:rPr lang="en-US" sz="2400" dirty="0" smtClean="0"/>
              <a:t>Required Certifications</a:t>
            </a:r>
            <a:endParaRPr lang="en-US" sz="2400" dirty="0"/>
          </a:p>
        </p:txBody>
      </p:sp>
      <p:sp>
        <p:nvSpPr>
          <p:cNvPr id="3" name="Content Placeholder 2"/>
          <p:cNvSpPr>
            <a:spLocks noGrp="1"/>
          </p:cNvSpPr>
          <p:nvPr>
            <p:ph idx="1"/>
          </p:nvPr>
        </p:nvSpPr>
        <p:spPr>
          <a:xfrm>
            <a:off x="2133600" y="1295400"/>
            <a:ext cx="6781800" cy="2514600"/>
          </a:xfrm>
        </p:spPr>
        <p:txBody>
          <a:bodyPr>
            <a:noAutofit/>
          </a:bodyPr>
          <a:lstStyle/>
          <a:p>
            <a:pPr>
              <a:spcBef>
                <a:spcPts val="0"/>
              </a:spcBef>
            </a:pPr>
            <a:r>
              <a:rPr lang="en-US" sz="1800" dirty="0" smtClean="0"/>
              <a:t>Provides explicit and consistent language to ensure that expenditures are proper and in accordance with the terms and conditions of the award and approved budget</a:t>
            </a:r>
          </a:p>
          <a:p>
            <a:pPr>
              <a:spcBef>
                <a:spcPts val="0"/>
              </a:spcBef>
            </a:pPr>
            <a:endParaRPr lang="en-US" sz="1800" dirty="0"/>
          </a:p>
          <a:p>
            <a:pPr>
              <a:spcBef>
                <a:spcPts val="0"/>
              </a:spcBef>
            </a:pPr>
            <a:r>
              <a:rPr lang="en-US" sz="1800" dirty="0" smtClean="0"/>
              <a:t>Used for annual and final fiscal reports, vouchers requesting payment and incurred indirect cost claims</a:t>
            </a:r>
          </a:p>
          <a:p>
            <a:pPr lvl="1">
              <a:spcBef>
                <a:spcPts val="0"/>
              </a:spcBef>
            </a:pPr>
            <a:r>
              <a:rPr lang="en-US" sz="1800" dirty="0" smtClean="0"/>
              <a:t>References False Claims language</a:t>
            </a:r>
          </a:p>
          <a:p>
            <a:pPr lvl="1">
              <a:spcBef>
                <a:spcPts val="0"/>
              </a:spcBef>
            </a:pPr>
            <a:r>
              <a:rPr lang="en-US" sz="1800" dirty="0" smtClean="0"/>
              <a:t>Signed by an official authorized to legally bind the entity</a:t>
            </a:r>
          </a:p>
          <a:p>
            <a:pPr lvl="2">
              <a:spcBef>
                <a:spcPts val="0"/>
              </a:spcBef>
            </a:pPr>
            <a:endParaRPr lang="en-US" sz="1000" dirty="0" smtClean="0"/>
          </a:p>
          <a:p>
            <a:pPr marL="914400" lvl="2" indent="0">
              <a:spcBef>
                <a:spcPts val="0"/>
              </a:spcBef>
              <a:buNone/>
            </a:pPr>
            <a:r>
              <a:rPr lang="en-US" sz="1600" i="1" dirty="0" smtClean="0"/>
              <a:t>“By signing this report, I certify to the best of my knowledge and belief that he report is true, complete, and accurate and the expenditures, disbursements and cash receipts are for the purposes and objective set forth in the terms and conditions of the Federal award.  I am aware that any false, fictitious or fraudulent information or the omission of any material fact, may subject me to criminal, civil or administrative penalties for fraud, false statement , false claims or otherwise.”</a:t>
            </a:r>
          </a:p>
          <a:p>
            <a:pPr>
              <a:spcBef>
                <a:spcPts val="0"/>
              </a:spcBef>
            </a:pPr>
            <a:endParaRPr lang="en-US" sz="1800" dirty="0" smtClean="0"/>
          </a:p>
        </p:txBody>
      </p:sp>
      <p:sp>
        <p:nvSpPr>
          <p:cNvPr id="6" name="TextBox 5"/>
          <p:cNvSpPr txBox="1"/>
          <p:nvPr/>
        </p:nvSpPr>
        <p:spPr>
          <a:xfrm>
            <a:off x="304800" y="1371600"/>
            <a:ext cx="1828800" cy="4524315"/>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a:p>
          <a:p>
            <a:pPr algn="ctr"/>
            <a:endParaRPr lang="en-US" dirty="0" smtClean="0"/>
          </a:p>
          <a:p>
            <a:pPr algn="ctr"/>
            <a:endParaRPr lang="en-US" dirty="0" smtClean="0"/>
          </a:p>
          <a:p>
            <a:pPr algn="ctr"/>
            <a:r>
              <a:rPr lang="en-US" dirty="0" smtClean="0"/>
              <a:t>Required Certifications</a:t>
            </a:r>
            <a:endParaRPr lang="en-US" dirty="0"/>
          </a:p>
          <a:p>
            <a:pPr algn="ctr"/>
            <a:endParaRPr lang="en-US" dirty="0" smtClean="0"/>
          </a:p>
          <a:p>
            <a:pPr algn="ctr"/>
            <a:endParaRPr lang="en-US" dirty="0"/>
          </a:p>
          <a:p>
            <a:pPr algn="ctr"/>
            <a:r>
              <a:rPr lang="en-US" dirty="0" smtClean="0"/>
              <a:t>Section:</a:t>
            </a:r>
          </a:p>
          <a:p>
            <a:pPr algn="ctr"/>
            <a:r>
              <a:rPr lang="en-US" dirty="0" smtClean="0"/>
              <a:t>200.415</a:t>
            </a:r>
            <a:endParaRPr lang="en-US" dirty="0"/>
          </a:p>
          <a:p>
            <a:pPr algn="ctr"/>
            <a:endParaRPr lang="en-US" dirty="0" smtClean="0"/>
          </a:p>
          <a:p>
            <a:pPr algn="ctr"/>
            <a:endParaRPr lang="en-US" dirty="0" smtClean="0"/>
          </a:p>
          <a:p>
            <a:pPr algn="ctr"/>
            <a:endParaRPr lang="en-US" dirty="0"/>
          </a:p>
          <a:p>
            <a:pPr algn="ctr"/>
            <a:endParaRPr lang="en-US" dirty="0" smtClean="0"/>
          </a:p>
          <a:p>
            <a:pPr algn="ctr"/>
            <a:endParaRPr lang="en-US" dirty="0"/>
          </a:p>
          <a:p>
            <a:pPr algn="ctr"/>
            <a:endParaRPr lang="en-US" dirty="0"/>
          </a:p>
        </p:txBody>
      </p:sp>
      <p:sp>
        <p:nvSpPr>
          <p:cNvPr id="5" name="Footer Placeholder 4"/>
          <p:cNvSpPr>
            <a:spLocks noGrp="1"/>
          </p:cNvSpPr>
          <p:nvPr>
            <p:ph type="ftr" sz="quarter" idx="11"/>
          </p:nvPr>
        </p:nvSpPr>
        <p:spPr/>
        <p:txBody>
          <a:bodyPr/>
          <a:lstStyle/>
          <a:p>
            <a:fld id="{F5DBFC0C-13B2-4E42-87A7-6A4008E61CB6}" type="slidenum">
              <a:rPr lang="en-US" smtClean="0"/>
              <a:t>26</a:t>
            </a:fld>
            <a:endParaRPr lang="en-US" dirty="0"/>
          </a:p>
        </p:txBody>
      </p:sp>
    </p:spTree>
    <p:extLst>
      <p:ext uri="{BB962C8B-B14F-4D97-AF65-F5344CB8AC3E}">
        <p14:creationId xmlns:p14="http://schemas.microsoft.com/office/powerpoint/2010/main" val="11409686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7162800" cy="868362"/>
          </a:xfrm>
        </p:spPr>
        <p:txBody>
          <a:bodyPr>
            <a:noAutofit/>
          </a:bodyPr>
          <a:lstStyle/>
          <a:p>
            <a:r>
              <a:rPr lang="en-US" dirty="0" smtClean="0"/>
              <a:t>Selected Cost Principles –</a:t>
            </a:r>
            <a:br>
              <a:rPr lang="en-US" dirty="0" smtClean="0"/>
            </a:br>
            <a:r>
              <a:rPr lang="en-US" dirty="0" smtClean="0"/>
              <a:t>Compensation</a:t>
            </a:r>
            <a:endParaRPr lang="en-US" dirty="0"/>
          </a:p>
        </p:txBody>
      </p:sp>
      <p:sp>
        <p:nvSpPr>
          <p:cNvPr id="9" name="Content Placeholder 2"/>
          <p:cNvSpPr>
            <a:spLocks noGrp="1"/>
          </p:cNvSpPr>
          <p:nvPr>
            <p:ph idx="1"/>
          </p:nvPr>
        </p:nvSpPr>
        <p:spPr>
          <a:xfrm>
            <a:off x="2272145" y="1219200"/>
            <a:ext cx="6858000" cy="4495800"/>
          </a:xfrm>
        </p:spPr>
        <p:txBody>
          <a:bodyPr>
            <a:noAutofit/>
          </a:bodyPr>
          <a:lstStyle/>
          <a:p>
            <a:pPr marL="342900" lvl="1" indent="-342900">
              <a:spcBef>
                <a:spcPts val="0"/>
              </a:spcBef>
              <a:buFont typeface="Arial" pitchFamily="34" charset="0"/>
              <a:buChar char="•"/>
            </a:pPr>
            <a:r>
              <a:rPr lang="en-US" sz="1800" dirty="0" smtClean="0"/>
              <a:t>Includes all pay (current and accrued) for the current period</a:t>
            </a:r>
          </a:p>
          <a:p>
            <a:pPr marL="342900" lvl="1" indent="-342900">
              <a:spcBef>
                <a:spcPts val="0"/>
              </a:spcBef>
              <a:buFont typeface="Arial" pitchFamily="34" charset="0"/>
              <a:buChar char="•"/>
            </a:pPr>
            <a:r>
              <a:rPr lang="en-US" sz="1800" dirty="0" smtClean="0"/>
              <a:t>Must be:</a:t>
            </a:r>
          </a:p>
          <a:p>
            <a:pPr lvl="1">
              <a:spcBef>
                <a:spcPts val="0"/>
              </a:spcBef>
            </a:pPr>
            <a:r>
              <a:rPr lang="en-US" sz="1800" dirty="0"/>
              <a:t>Reasonable (consistent and/or comparable)</a:t>
            </a:r>
          </a:p>
          <a:p>
            <a:pPr lvl="1">
              <a:spcBef>
                <a:spcPts val="0"/>
              </a:spcBef>
            </a:pPr>
            <a:r>
              <a:rPr lang="en-US" sz="1800" dirty="0"/>
              <a:t>Consistently applied across organization</a:t>
            </a:r>
          </a:p>
          <a:p>
            <a:pPr lvl="1">
              <a:spcBef>
                <a:spcPts val="0"/>
              </a:spcBef>
            </a:pPr>
            <a:r>
              <a:rPr lang="en-US" sz="1800" dirty="0"/>
              <a:t>Conform to written policies</a:t>
            </a:r>
          </a:p>
          <a:p>
            <a:pPr lvl="1">
              <a:spcBef>
                <a:spcPts val="0"/>
              </a:spcBef>
            </a:pPr>
            <a:r>
              <a:rPr lang="en-US" sz="1800" dirty="0"/>
              <a:t>Supported by time keeping records</a:t>
            </a:r>
          </a:p>
          <a:p>
            <a:pPr lvl="1">
              <a:spcBef>
                <a:spcPts val="0"/>
              </a:spcBef>
            </a:pPr>
            <a:r>
              <a:rPr lang="en-US" sz="1800" dirty="0"/>
              <a:t>Unallowable if in excess of statutory ceilings *</a:t>
            </a:r>
          </a:p>
          <a:p>
            <a:pPr marL="742950" lvl="2" indent="-342900">
              <a:spcBef>
                <a:spcPts val="0"/>
              </a:spcBef>
            </a:pPr>
            <a:endParaRPr lang="en-US" sz="1800" dirty="0"/>
          </a:p>
          <a:p>
            <a:pPr marL="342900" lvl="1" indent="-342900">
              <a:spcBef>
                <a:spcPts val="0"/>
              </a:spcBef>
              <a:buFont typeface="Arial" pitchFamily="34" charset="0"/>
              <a:buChar char="•"/>
            </a:pPr>
            <a:r>
              <a:rPr lang="en-US" sz="1800" dirty="0"/>
              <a:t>Incentive Compensation must be based on written plan and based on objective measures such as cost reduction targets, performance measures, etc. </a:t>
            </a:r>
          </a:p>
          <a:p>
            <a:pPr marL="342900" lvl="1" indent="-342900">
              <a:spcBef>
                <a:spcPts val="0"/>
              </a:spcBef>
              <a:buFont typeface="Arial" pitchFamily="34" charset="0"/>
              <a:buChar char="•"/>
            </a:pPr>
            <a:endParaRPr lang="en-US" sz="1800" dirty="0"/>
          </a:p>
          <a:p>
            <a:pPr marL="0" lvl="1" indent="0">
              <a:spcBef>
                <a:spcPts val="0"/>
              </a:spcBef>
              <a:buNone/>
            </a:pPr>
            <a:r>
              <a:rPr lang="en-US" sz="1800" dirty="0" smtClean="0"/>
              <a:t>* </a:t>
            </a:r>
            <a:r>
              <a:rPr lang="en-US" sz="1800" u="sng" dirty="0" smtClean="0"/>
              <a:t>NOTE:</a:t>
            </a:r>
            <a:endParaRPr lang="en-US" sz="1800" u="sng" dirty="0"/>
          </a:p>
          <a:p>
            <a:pPr marL="342900" lvl="1" indent="-342900">
              <a:spcBef>
                <a:spcPts val="0"/>
              </a:spcBef>
              <a:buFont typeface="+mj-lt"/>
              <a:buAutoNum type="arabicPeriod"/>
            </a:pPr>
            <a:r>
              <a:rPr lang="en-US" sz="1400" dirty="0"/>
              <a:t>2013 Bipartisan Budget Act </a:t>
            </a:r>
            <a:r>
              <a:rPr lang="en-US" sz="1400" dirty="0" smtClean="0"/>
              <a:t>set </a:t>
            </a:r>
            <a:r>
              <a:rPr lang="en-US" sz="1400" dirty="0"/>
              <a:t>the reimbursable compensation ceiling for </a:t>
            </a:r>
            <a:r>
              <a:rPr lang="en-US" sz="1400" dirty="0" smtClean="0"/>
              <a:t>contractor and subcontractor employees </a:t>
            </a:r>
            <a:r>
              <a:rPr lang="en-US" sz="1400" dirty="0"/>
              <a:t>working on a Federal program at $487,000</a:t>
            </a:r>
          </a:p>
          <a:p>
            <a:pPr marL="342900" lvl="1" indent="-342900">
              <a:spcBef>
                <a:spcPts val="0"/>
              </a:spcBef>
              <a:buFont typeface="+mj-lt"/>
              <a:buAutoNum type="arabicPeriod"/>
            </a:pPr>
            <a:r>
              <a:rPr lang="en-US" sz="1400" dirty="0"/>
              <a:t>Agencies may have limits at a lower level</a:t>
            </a:r>
          </a:p>
          <a:p>
            <a:pPr marL="742950" lvl="2" indent="-342900">
              <a:spcBef>
                <a:spcPts val="0"/>
              </a:spcBef>
            </a:pPr>
            <a:r>
              <a:rPr lang="en-US" sz="1400" dirty="0" smtClean="0"/>
              <a:t>For example:  </a:t>
            </a:r>
            <a:r>
              <a:rPr lang="en-US" sz="1400" dirty="0"/>
              <a:t>the salary limitation for NIH grant and cooperative agreement awards and extramural research and development contract </a:t>
            </a:r>
            <a:r>
              <a:rPr lang="en-US" sz="1400" dirty="0" smtClean="0"/>
              <a:t>awards </a:t>
            </a:r>
            <a:r>
              <a:rPr lang="en-US" sz="1400" dirty="0"/>
              <a:t>restricts the amount of direct salary to </a:t>
            </a:r>
            <a:r>
              <a:rPr lang="en-US" sz="1400" dirty="0" smtClean="0"/>
              <a:t>$</a:t>
            </a:r>
            <a:r>
              <a:rPr lang="en-US" sz="1400" dirty="0"/>
              <a:t>181,500 effective January 12, 2014</a:t>
            </a:r>
            <a:r>
              <a:rPr lang="en-US" sz="1400" dirty="0" smtClean="0"/>
              <a:t>.</a:t>
            </a:r>
            <a:endParaRPr lang="en-US" sz="1400" dirty="0"/>
          </a:p>
        </p:txBody>
      </p:sp>
      <p:sp>
        <p:nvSpPr>
          <p:cNvPr id="10" name="TextBox 9"/>
          <p:cNvSpPr txBox="1"/>
          <p:nvPr/>
        </p:nvSpPr>
        <p:spPr>
          <a:xfrm>
            <a:off x="228600" y="1266885"/>
            <a:ext cx="1828800" cy="4524315"/>
          </a:xfrm>
          <a:prstGeom prst="rect">
            <a:avLst/>
          </a:prstGeom>
          <a:solidFill>
            <a:schemeClr val="bg2">
              <a:lumMod val="75000"/>
            </a:schemeClr>
          </a:solidFill>
        </p:spPr>
        <p:txBody>
          <a:bodyPr wrap="square" rtlCol="0">
            <a:spAutoFit/>
          </a:bodyPr>
          <a:lstStyle/>
          <a:p>
            <a:endParaRPr lang="en-US" dirty="0" smtClean="0"/>
          </a:p>
          <a:p>
            <a:pPr algn="ctr"/>
            <a:endParaRPr lang="en-US" dirty="0" smtClean="0"/>
          </a:p>
          <a:p>
            <a:pPr algn="ctr"/>
            <a:r>
              <a:rPr lang="en-US" dirty="0" smtClean="0"/>
              <a:t>Compensation for Personal Services</a:t>
            </a:r>
          </a:p>
          <a:p>
            <a:pPr algn="ctr"/>
            <a:endParaRPr lang="en-US" dirty="0"/>
          </a:p>
          <a:p>
            <a:pPr algn="ctr"/>
            <a:endParaRPr lang="en-US" dirty="0" smtClean="0"/>
          </a:p>
          <a:p>
            <a:pPr algn="ctr"/>
            <a:r>
              <a:rPr lang="en-US" dirty="0" smtClean="0"/>
              <a:t>Section:</a:t>
            </a:r>
          </a:p>
          <a:p>
            <a:pPr algn="ctr"/>
            <a:r>
              <a:rPr lang="en-US" dirty="0" smtClean="0"/>
              <a:t>200.430</a:t>
            </a:r>
            <a:endParaRPr lang="en-US" dirty="0"/>
          </a:p>
          <a:p>
            <a:pPr algn="ctr"/>
            <a:endParaRPr lang="en-US" dirty="0" smtClean="0"/>
          </a:p>
          <a:p>
            <a:pPr algn="ctr"/>
            <a:endParaRPr lang="en-US" dirty="0" smtClean="0"/>
          </a:p>
          <a:p>
            <a:pPr algn="ctr"/>
            <a:endParaRPr lang="en-US" dirty="0"/>
          </a:p>
          <a:p>
            <a:pPr algn="ctr"/>
            <a:endParaRPr lang="en-US" dirty="0" smtClean="0"/>
          </a:p>
          <a:p>
            <a:pPr algn="ctr"/>
            <a:endParaRPr lang="en-US" dirty="0" smtClean="0"/>
          </a:p>
          <a:p>
            <a:pPr algn="ctr"/>
            <a:endParaRPr lang="en-US" dirty="0"/>
          </a:p>
          <a:p>
            <a:endParaRPr lang="en-US" dirty="0"/>
          </a:p>
        </p:txBody>
      </p:sp>
      <p:sp>
        <p:nvSpPr>
          <p:cNvPr id="4" name="Footer Placeholder 3"/>
          <p:cNvSpPr>
            <a:spLocks noGrp="1"/>
          </p:cNvSpPr>
          <p:nvPr>
            <p:ph type="ftr" sz="quarter" idx="11"/>
          </p:nvPr>
        </p:nvSpPr>
        <p:spPr/>
        <p:txBody>
          <a:bodyPr/>
          <a:lstStyle/>
          <a:p>
            <a:fld id="{5E464E85-1E6E-4F71-BF08-F6B76B856DAA}" type="slidenum">
              <a:rPr lang="en-US" smtClean="0"/>
              <a:t>27</a:t>
            </a:fld>
            <a:endParaRPr lang="en-US" dirty="0"/>
          </a:p>
        </p:txBody>
      </p:sp>
    </p:spTree>
    <p:extLst>
      <p:ext uri="{BB962C8B-B14F-4D97-AF65-F5344CB8AC3E}">
        <p14:creationId xmlns:p14="http://schemas.microsoft.com/office/powerpoint/2010/main" val="2405571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477000" cy="868362"/>
          </a:xfrm>
        </p:spPr>
        <p:txBody>
          <a:bodyPr>
            <a:normAutofit/>
          </a:bodyPr>
          <a:lstStyle/>
          <a:p>
            <a:r>
              <a:rPr lang="en-US" sz="2400" dirty="0" smtClean="0"/>
              <a:t>Selected Cost Principles –</a:t>
            </a:r>
            <a:br>
              <a:rPr lang="en-US" sz="2400" dirty="0" smtClean="0"/>
            </a:br>
            <a:r>
              <a:rPr lang="en-US" sz="2400" dirty="0" smtClean="0"/>
              <a:t>Direct and Indirect Costs</a:t>
            </a:r>
            <a:endParaRPr lang="en-US" sz="2400" dirty="0"/>
          </a:p>
        </p:txBody>
      </p:sp>
      <p:sp>
        <p:nvSpPr>
          <p:cNvPr id="3" name="Content Placeholder 2"/>
          <p:cNvSpPr>
            <a:spLocks noGrp="1"/>
          </p:cNvSpPr>
          <p:nvPr>
            <p:ph idx="1"/>
          </p:nvPr>
        </p:nvSpPr>
        <p:spPr>
          <a:xfrm>
            <a:off x="2133600" y="1295400"/>
            <a:ext cx="6781800" cy="4572000"/>
          </a:xfrm>
        </p:spPr>
        <p:txBody>
          <a:bodyPr>
            <a:noAutofit/>
          </a:bodyPr>
          <a:lstStyle/>
          <a:p>
            <a:pPr>
              <a:spcBef>
                <a:spcPts val="0"/>
              </a:spcBef>
            </a:pPr>
            <a:r>
              <a:rPr lang="en-US" sz="1800" dirty="0" smtClean="0"/>
              <a:t>Organizations that have </a:t>
            </a:r>
            <a:r>
              <a:rPr lang="en-US" sz="1800" u="sng" dirty="0" smtClean="0"/>
              <a:t>never</a:t>
            </a:r>
            <a:r>
              <a:rPr lang="en-US" sz="1800" dirty="0" smtClean="0"/>
              <a:t> received a negotiated indirect cost rate can negotiate an indirect cost rate agreement (NICRA) or elect a flat rate of 10</a:t>
            </a:r>
            <a:r>
              <a:rPr lang="en-US" sz="1800" dirty="0"/>
              <a:t>% </a:t>
            </a:r>
            <a:r>
              <a:rPr lang="en-US" sz="1800" dirty="0" smtClean="0"/>
              <a:t>(a Modified Total Direct Cost </a:t>
            </a:r>
            <a:r>
              <a:rPr lang="en-US" sz="1800" dirty="0"/>
              <a:t>F&amp;A </a:t>
            </a:r>
            <a:r>
              <a:rPr lang="en-US" sz="1800" dirty="0" smtClean="0"/>
              <a:t>rate) </a:t>
            </a:r>
            <a:endParaRPr lang="en-US" sz="1800" dirty="0"/>
          </a:p>
          <a:p>
            <a:pPr>
              <a:spcBef>
                <a:spcPts val="0"/>
              </a:spcBef>
            </a:pPr>
            <a:endParaRPr lang="en-US" sz="1800" dirty="0" smtClean="0"/>
          </a:p>
          <a:p>
            <a:pPr>
              <a:spcBef>
                <a:spcPts val="0"/>
              </a:spcBef>
            </a:pPr>
            <a:r>
              <a:rPr lang="en-US" sz="1800" dirty="0" smtClean="0"/>
              <a:t>Federal agencies must accept an awardees' approved NICRA  and a prime awardee must accept a subawardee’s approved NICRA</a:t>
            </a:r>
          </a:p>
          <a:p>
            <a:pPr lvl="1">
              <a:spcBef>
                <a:spcPts val="0"/>
              </a:spcBef>
            </a:pPr>
            <a:r>
              <a:rPr lang="en-US" sz="1800" dirty="0" smtClean="0"/>
              <a:t>Exceptions are only permitted if required by statute, regulation or if specifically approved by the Federal awarding agency head or delegate based on publicly documented justification</a:t>
            </a:r>
          </a:p>
          <a:p>
            <a:pPr lvl="2">
              <a:spcBef>
                <a:spcPts val="0"/>
              </a:spcBef>
            </a:pPr>
            <a:r>
              <a:rPr lang="en-US" sz="1800" dirty="0" smtClean="0"/>
              <a:t>Federal awarding agency must notify OMB of exception</a:t>
            </a:r>
            <a:endParaRPr lang="en-US" sz="1800" dirty="0"/>
          </a:p>
          <a:p>
            <a:pPr>
              <a:spcBef>
                <a:spcPts val="0"/>
              </a:spcBef>
            </a:pPr>
            <a:endParaRPr lang="en-US" sz="1800" dirty="0" smtClean="0"/>
          </a:p>
          <a:p>
            <a:pPr>
              <a:spcBef>
                <a:spcPts val="0"/>
              </a:spcBef>
            </a:pPr>
            <a:r>
              <a:rPr lang="en-US" sz="1800" dirty="0" smtClean="0"/>
              <a:t>Permits a </a:t>
            </a:r>
            <a:r>
              <a:rPr lang="en-US" sz="1800" dirty="0"/>
              <a:t>one-time </a:t>
            </a:r>
            <a:r>
              <a:rPr lang="en-US" sz="1800" dirty="0" smtClean="0"/>
              <a:t>extension of current NICRA rates for </a:t>
            </a:r>
            <a:r>
              <a:rPr lang="en-US" sz="1800" dirty="0"/>
              <a:t>a period </a:t>
            </a:r>
            <a:r>
              <a:rPr lang="en-US" sz="1800" dirty="0" smtClean="0"/>
              <a:t>of </a:t>
            </a:r>
            <a:r>
              <a:rPr lang="en-US" sz="1800" dirty="0"/>
              <a:t>up to 4 </a:t>
            </a:r>
            <a:r>
              <a:rPr lang="en-US" sz="1800" dirty="0" smtClean="0"/>
              <a:t>years (i.e., use same rates for up to 4 years)</a:t>
            </a:r>
          </a:p>
          <a:p>
            <a:pPr lvl="1">
              <a:spcBef>
                <a:spcPts val="0"/>
              </a:spcBef>
            </a:pPr>
            <a:r>
              <a:rPr lang="en-US" sz="1800" dirty="0" smtClean="0"/>
              <a:t>Subject to review and approval by cognizant agency </a:t>
            </a:r>
          </a:p>
          <a:p>
            <a:pPr lvl="1">
              <a:spcBef>
                <a:spcPts val="0"/>
              </a:spcBef>
            </a:pPr>
            <a:r>
              <a:rPr lang="en-US" sz="1800" dirty="0" smtClean="0"/>
              <a:t>May be for periods less than 4 years</a:t>
            </a:r>
          </a:p>
          <a:p>
            <a:pPr lvl="1">
              <a:spcBef>
                <a:spcPts val="0"/>
              </a:spcBef>
            </a:pPr>
            <a:r>
              <a:rPr lang="en-US" sz="1800" dirty="0" smtClean="0"/>
              <a:t>Use caution as business factors may change during period</a:t>
            </a:r>
            <a:endParaRPr lang="en-US" sz="1800" dirty="0"/>
          </a:p>
        </p:txBody>
      </p:sp>
      <p:sp>
        <p:nvSpPr>
          <p:cNvPr id="4" name="TextBox 3"/>
          <p:cNvSpPr txBox="1"/>
          <p:nvPr/>
        </p:nvSpPr>
        <p:spPr>
          <a:xfrm>
            <a:off x="304800" y="1295400"/>
            <a:ext cx="1828800" cy="4524315"/>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a:p>
          <a:p>
            <a:pPr algn="ctr"/>
            <a:endParaRPr lang="en-US" dirty="0" smtClean="0"/>
          </a:p>
          <a:p>
            <a:pPr algn="ctr"/>
            <a:endParaRPr lang="en-US" dirty="0" smtClean="0"/>
          </a:p>
          <a:p>
            <a:pPr algn="ctr"/>
            <a:r>
              <a:rPr lang="en-US" dirty="0" smtClean="0"/>
              <a:t>Direct and Indirect Costs</a:t>
            </a:r>
          </a:p>
          <a:p>
            <a:pPr algn="ctr"/>
            <a:endParaRPr lang="en-US" dirty="0" smtClean="0"/>
          </a:p>
          <a:p>
            <a:pPr algn="ctr"/>
            <a:endParaRPr lang="en-US" dirty="0"/>
          </a:p>
          <a:p>
            <a:pPr algn="ctr"/>
            <a:r>
              <a:rPr lang="en-US" dirty="0" smtClean="0"/>
              <a:t>Sections:</a:t>
            </a:r>
          </a:p>
          <a:p>
            <a:pPr algn="ctr"/>
            <a:r>
              <a:rPr lang="en-US" dirty="0" smtClean="0"/>
              <a:t>200.331</a:t>
            </a:r>
          </a:p>
          <a:p>
            <a:pPr algn="ctr"/>
            <a:r>
              <a:rPr lang="en-US" dirty="0" smtClean="0"/>
              <a:t>200.413</a:t>
            </a:r>
          </a:p>
          <a:p>
            <a:pPr algn="ctr"/>
            <a:r>
              <a:rPr lang="en-US" dirty="0" smtClean="0"/>
              <a:t>200.414</a:t>
            </a:r>
          </a:p>
          <a:p>
            <a:pPr algn="ctr"/>
            <a:endParaRPr lang="en-US" dirty="0" smtClean="0"/>
          </a:p>
          <a:p>
            <a:pPr algn="ctr"/>
            <a:endParaRPr lang="en-US" dirty="0"/>
          </a:p>
          <a:p>
            <a:pPr algn="ctr"/>
            <a:endParaRPr lang="en-US" dirty="0" smtClean="0"/>
          </a:p>
          <a:p>
            <a:endParaRPr lang="en-US" dirty="0"/>
          </a:p>
        </p:txBody>
      </p:sp>
      <p:sp>
        <p:nvSpPr>
          <p:cNvPr id="6" name="Footer Placeholder 5"/>
          <p:cNvSpPr>
            <a:spLocks noGrp="1"/>
          </p:cNvSpPr>
          <p:nvPr>
            <p:ph type="ftr" sz="quarter" idx="11"/>
          </p:nvPr>
        </p:nvSpPr>
        <p:spPr/>
        <p:txBody>
          <a:bodyPr/>
          <a:lstStyle/>
          <a:p>
            <a:fld id="{CFC1A0EE-4C70-4BD1-AB3C-DB70ABC61FB6}" type="slidenum">
              <a:rPr lang="en-US" smtClean="0"/>
              <a:t>28</a:t>
            </a:fld>
            <a:endParaRPr lang="en-US" dirty="0"/>
          </a:p>
        </p:txBody>
      </p:sp>
    </p:spTree>
    <p:extLst>
      <p:ext uri="{BB962C8B-B14F-4D97-AF65-F5344CB8AC3E}">
        <p14:creationId xmlns:p14="http://schemas.microsoft.com/office/powerpoint/2010/main" val="261165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477000" cy="868362"/>
          </a:xfrm>
        </p:spPr>
        <p:txBody>
          <a:bodyPr>
            <a:normAutofit/>
          </a:bodyPr>
          <a:lstStyle/>
          <a:p>
            <a:r>
              <a:rPr lang="en-US" sz="2400" dirty="0" smtClean="0"/>
              <a:t>Selected Cost Principles –</a:t>
            </a:r>
            <a:br>
              <a:rPr lang="en-US" sz="2400" dirty="0" smtClean="0"/>
            </a:br>
            <a:r>
              <a:rPr lang="en-US" sz="2400" dirty="0" smtClean="0"/>
              <a:t>Direct and Indirect Costs</a:t>
            </a:r>
            <a:endParaRPr lang="en-US" sz="2400" dirty="0"/>
          </a:p>
        </p:txBody>
      </p:sp>
      <p:sp>
        <p:nvSpPr>
          <p:cNvPr id="3" name="Content Placeholder 2"/>
          <p:cNvSpPr>
            <a:spLocks noGrp="1"/>
          </p:cNvSpPr>
          <p:nvPr>
            <p:ph idx="1"/>
          </p:nvPr>
        </p:nvSpPr>
        <p:spPr>
          <a:xfrm>
            <a:off x="2133600" y="1219200"/>
            <a:ext cx="6781800" cy="3733800"/>
          </a:xfrm>
        </p:spPr>
        <p:txBody>
          <a:bodyPr>
            <a:noAutofit/>
          </a:bodyPr>
          <a:lstStyle/>
          <a:p>
            <a:pPr>
              <a:spcBef>
                <a:spcPts val="0"/>
              </a:spcBef>
            </a:pPr>
            <a:endParaRPr lang="en-US" sz="1000" dirty="0" smtClean="0"/>
          </a:p>
          <a:p>
            <a:pPr>
              <a:spcBef>
                <a:spcPts val="0"/>
              </a:spcBef>
            </a:pPr>
            <a:r>
              <a:rPr lang="en-US" sz="1800" dirty="0" smtClean="0"/>
              <a:t>Organizations </a:t>
            </a:r>
            <a:r>
              <a:rPr lang="en-US" sz="1800" dirty="0"/>
              <a:t>permitted to direct charge </a:t>
            </a:r>
            <a:r>
              <a:rPr lang="en-US" sz="1800" dirty="0" smtClean="0"/>
              <a:t>administrative support costs that are normally considered indirect </a:t>
            </a:r>
            <a:r>
              <a:rPr lang="en-US" sz="1800" dirty="0"/>
              <a:t>when:</a:t>
            </a:r>
          </a:p>
          <a:p>
            <a:pPr lvl="1">
              <a:spcBef>
                <a:spcPts val="0"/>
              </a:spcBef>
            </a:pPr>
            <a:r>
              <a:rPr lang="en-US" sz="1800" dirty="0" smtClean="0"/>
              <a:t>Administrative support services </a:t>
            </a:r>
            <a:r>
              <a:rPr lang="en-US" sz="1800" dirty="0"/>
              <a:t>are integral to program</a:t>
            </a:r>
          </a:p>
          <a:p>
            <a:pPr lvl="1">
              <a:spcBef>
                <a:spcPts val="0"/>
              </a:spcBef>
            </a:pPr>
            <a:r>
              <a:rPr lang="en-US" sz="1800" dirty="0"/>
              <a:t>Effort can be specifically identified to program</a:t>
            </a:r>
          </a:p>
          <a:p>
            <a:pPr lvl="1">
              <a:spcBef>
                <a:spcPts val="0"/>
              </a:spcBef>
            </a:pPr>
            <a:r>
              <a:rPr lang="en-US" sz="1800" dirty="0"/>
              <a:t>C</a:t>
            </a:r>
            <a:r>
              <a:rPr lang="en-US" sz="1800" dirty="0" smtClean="0"/>
              <a:t>osts </a:t>
            </a:r>
            <a:r>
              <a:rPr lang="en-US" sz="1800" dirty="0"/>
              <a:t>are included in budget or have advance written approval </a:t>
            </a:r>
          </a:p>
          <a:p>
            <a:pPr lvl="1">
              <a:spcBef>
                <a:spcPts val="0"/>
              </a:spcBef>
            </a:pPr>
            <a:r>
              <a:rPr lang="en-US" sz="1800" dirty="0" smtClean="0"/>
              <a:t>Costs are not also recovered as indirect</a:t>
            </a:r>
          </a:p>
          <a:p>
            <a:pPr>
              <a:spcBef>
                <a:spcPts val="0"/>
              </a:spcBef>
            </a:pPr>
            <a:endParaRPr lang="en-US" sz="1800" dirty="0"/>
          </a:p>
          <a:p>
            <a:pPr>
              <a:spcBef>
                <a:spcPts val="0"/>
              </a:spcBef>
            </a:pPr>
            <a:r>
              <a:rPr lang="en-US" sz="1800" dirty="0" smtClean="0"/>
              <a:t>Any direct cost of a “minor” amount may be treated as an indirect cost for reasons of practicality </a:t>
            </a:r>
          </a:p>
          <a:p>
            <a:pPr lvl="1">
              <a:spcBef>
                <a:spcPts val="0"/>
              </a:spcBef>
            </a:pPr>
            <a:r>
              <a:rPr lang="en-US" sz="1800" dirty="0" smtClean="0"/>
              <a:t>“Minor” amount is not defined</a:t>
            </a:r>
          </a:p>
          <a:p>
            <a:pPr lvl="1">
              <a:spcBef>
                <a:spcPts val="0"/>
              </a:spcBef>
            </a:pPr>
            <a:r>
              <a:rPr lang="en-US" sz="1800" dirty="0" smtClean="0"/>
              <a:t>Must be consistently applied across all Federal and non-Federal cost objectives</a:t>
            </a:r>
          </a:p>
          <a:p>
            <a:pPr lvl="1">
              <a:spcBef>
                <a:spcPts val="0"/>
              </a:spcBef>
            </a:pPr>
            <a:endParaRPr lang="en-US" sz="1800" dirty="0"/>
          </a:p>
          <a:p>
            <a:pPr lvl="1">
              <a:spcBef>
                <a:spcPts val="0"/>
              </a:spcBef>
            </a:pPr>
            <a:endParaRPr lang="en-US" sz="1800" dirty="0"/>
          </a:p>
        </p:txBody>
      </p:sp>
      <p:sp>
        <p:nvSpPr>
          <p:cNvPr id="4" name="TextBox 3"/>
          <p:cNvSpPr txBox="1"/>
          <p:nvPr/>
        </p:nvSpPr>
        <p:spPr>
          <a:xfrm>
            <a:off x="304800" y="1295400"/>
            <a:ext cx="1828800" cy="3693319"/>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r>
              <a:rPr lang="en-US" dirty="0" smtClean="0"/>
              <a:t>Direct and Indirect Costs</a:t>
            </a:r>
          </a:p>
          <a:p>
            <a:pPr algn="ctr"/>
            <a:endParaRPr lang="en-US" dirty="0" smtClean="0"/>
          </a:p>
          <a:p>
            <a:pPr algn="ctr"/>
            <a:endParaRPr lang="en-US" dirty="0"/>
          </a:p>
          <a:p>
            <a:pPr algn="ctr"/>
            <a:r>
              <a:rPr lang="en-US" dirty="0" smtClean="0"/>
              <a:t>Sections:</a:t>
            </a:r>
          </a:p>
          <a:p>
            <a:pPr algn="ctr"/>
            <a:r>
              <a:rPr lang="en-US" dirty="0" smtClean="0"/>
              <a:t>200.331</a:t>
            </a:r>
          </a:p>
          <a:p>
            <a:pPr algn="ctr"/>
            <a:r>
              <a:rPr lang="en-US" dirty="0" smtClean="0"/>
              <a:t>200.413</a:t>
            </a:r>
          </a:p>
          <a:p>
            <a:pPr algn="ctr"/>
            <a:r>
              <a:rPr lang="en-US" dirty="0" smtClean="0"/>
              <a:t>200.414</a:t>
            </a:r>
          </a:p>
          <a:p>
            <a:endParaRPr lang="en-US" dirty="0" smtClean="0"/>
          </a:p>
          <a:p>
            <a:endParaRPr lang="en-US" dirty="0"/>
          </a:p>
          <a:p>
            <a:endParaRPr lang="en-US" dirty="0"/>
          </a:p>
        </p:txBody>
      </p:sp>
      <p:sp>
        <p:nvSpPr>
          <p:cNvPr id="6" name="Footer Placeholder 5"/>
          <p:cNvSpPr>
            <a:spLocks noGrp="1"/>
          </p:cNvSpPr>
          <p:nvPr>
            <p:ph type="ftr" sz="quarter" idx="11"/>
          </p:nvPr>
        </p:nvSpPr>
        <p:spPr/>
        <p:txBody>
          <a:bodyPr/>
          <a:lstStyle/>
          <a:p>
            <a:fld id="{3E076AD2-F135-4621-BDD0-D4403EA99D61}" type="slidenum">
              <a:rPr lang="en-US" smtClean="0"/>
              <a:t>29</a:t>
            </a:fld>
            <a:endParaRPr lang="en-US" dirty="0"/>
          </a:p>
        </p:txBody>
      </p:sp>
    </p:spTree>
    <p:extLst>
      <p:ext uri="{BB962C8B-B14F-4D97-AF65-F5344CB8AC3E}">
        <p14:creationId xmlns:p14="http://schemas.microsoft.com/office/powerpoint/2010/main" val="106794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8374" y="304800"/>
            <a:ext cx="6393426" cy="868362"/>
          </a:xfrm>
        </p:spPr>
        <p:txBody>
          <a:bodyPr>
            <a:normAutofit/>
          </a:bodyPr>
          <a:lstStyle/>
          <a:p>
            <a:r>
              <a:rPr lang="en-US" dirty="0" smtClean="0"/>
              <a:t>Regulatory Harmonization</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647316509"/>
              </p:ext>
            </p:extLst>
          </p:nvPr>
        </p:nvGraphicFramePr>
        <p:xfrm>
          <a:off x="1828800" y="2043113"/>
          <a:ext cx="6713538" cy="3702050"/>
        </p:xfrm>
        <a:graphic>
          <a:graphicData uri="http://schemas.openxmlformats.org/presentationml/2006/ole">
            <mc:AlternateContent xmlns:mc="http://schemas.openxmlformats.org/markup-compatibility/2006">
              <mc:Choice xmlns:v="urn:schemas-microsoft-com:vml" Requires="v">
                <p:oleObj spid="_x0000_s3212" name="Worksheet" r:id="rId4" imgW="5181518" imgH="2857438" progId="Excel.Sheet.12">
                  <p:embed/>
                </p:oleObj>
              </mc:Choice>
              <mc:Fallback>
                <p:oleObj name="Worksheet" r:id="rId4" imgW="5181518" imgH="2857438" progId="Excel.Sheet.12">
                  <p:embed/>
                  <p:pic>
                    <p:nvPicPr>
                      <p:cNvPr id="0" name=""/>
                      <p:cNvPicPr/>
                      <p:nvPr/>
                    </p:nvPicPr>
                    <p:blipFill>
                      <a:blip r:embed="rId5"/>
                      <a:stretch>
                        <a:fillRect/>
                      </a:stretch>
                    </p:blipFill>
                    <p:spPr>
                      <a:xfrm>
                        <a:off x="1828800" y="2043113"/>
                        <a:ext cx="6713538" cy="3702050"/>
                      </a:xfrm>
                      <a:prstGeom prst="rect">
                        <a:avLst/>
                      </a:prstGeom>
                    </p:spPr>
                  </p:pic>
                </p:oleObj>
              </mc:Fallback>
            </mc:AlternateContent>
          </a:graphicData>
        </a:graphic>
      </p:graphicFrame>
      <p:sp>
        <p:nvSpPr>
          <p:cNvPr id="7" name="Left Brace 6"/>
          <p:cNvSpPr/>
          <p:nvPr/>
        </p:nvSpPr>
        <p:spPr>
          <a:xfrm>
            <a:off x="1600199" y="2043113"/>
            <a:ext cx="152401" cy="158533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Left Brace 7"/>
          <p:cNvSpPr/>
          <p:nvPr/>
        </p:nvSpPr>
        <p:spPr>
          <a:xfrm>
            <a:off x="1632857" y="3825875"/>
            <a:ext cx="119742"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Left Brace 8"/>
          <p:cNvSpPr/>
          <p:nvPr/>
        </p:nvSpPr>
        <p:spPr>
          <a:xfrm>
            <a:off x="1600199" y="4937701"/>
            <a:ext cx="152400" cy="85349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0" name="TextBox 9"/>
          <p:cNvSpPr txBox="1"/>
          <p:nvPr/>
        </p:nvSpPr>
        <p:spPr>
          <a:xfrm>
            <a:off x="152400" y="1143000"/>
            <a:ext cx="1480457" cy="4093428"/>
          </a:xfrm>
          <a:prstGeom prst="rect">
            <a:avLst/>
          </a:prstGeom>
          <a:noFill/>
        </p:spPr>
        <p:txBody>
          <a:bodyPr wrap="square" rtlCol="0">
            <a:spAutoFit/>
          </a:bodyPr>
          <a:lstStyle/>
          <a:p>
            <a:pPr algn="ctr"/>
            <a:r>
              <a:rPr lang="en-US" sz="1200" b="1" i="1" dirty="0"/>
              <a:t>Location in new OMB Circular where </a:t>
            </a:r>
            <a:r>
              <a:rPr lang="en-US" sz="1200" b="1" i="1" dirty="0" smtClean="0"/>
              <a:t>existing </a:t>
            </a:r>
            <a:r>
              <a:rPr lang="en-US" sz="1200" b="1" i="1" dirty="0"/>
              <a:t>OMB Circulars are </a:t>
            </a:r>
            <a:r>
              <a:rPr lang="en-US" sz="1200" b="1" i="1" dirty="0" smtClean="0"/>
              <a:t>included</a:t>
            </a:r>
            <a:endParaRPr lang="en-US" sz="1200" b="1" i="1" dirty="0">
              <a:latin typeface="Arial" panose="020B0604020202020204" pitchFamily="34" charset="0"/>
              <a:cs typeface="Arial" panose="020B0604020202020204" pitchFamily="34" charset="0"/>
              <a:sym typeface="Wingdings" panose="05000000000000000000" pitchFamily="2" charset="2"/>
            </a:endParaRPr>
          </a:p>
          <a:p>
            <a:pPr algn="r"/>
            <a:endParaRPr lang="en-US" sz="1600" dirty="0" smtClean="0">
              <a:solidFill>
                <a:srgbClr val="657284"/>
              </a:solidFill>
              <a:latin typeface="Arial" panose="020B0604020202020204" pitchFamily="34" charset="0"/>
              <a:cs typeface="Arial" panose="020B0604020202020204" pitchFamily="34" charset="0"/>
            </a:endParaRPr>
          </a:p>
          <a:p>
            <a:pPr algn="r"/>
            <a:r>
              <a:rPr lang="en-US" sz="1600" dirty="0" smtClean="0">
                <a:solidFill>
                  <a:srgbClr val="657284"/>
                </a:solidFill>
                <a:cs typeface="Arial" panose="020B0604020202020204" pitchFamily="34" charset="0"/>
              </a:rPr>
              <a:t>General</a:t>
            </a:r>
            <a:endParaRPr lang="en-US" sz="1600" dirty="0">
              <a:solidFill>
                <a:srgbClr val="657284"/>
              </a:solidFill>
              <a:cs typeface="Arial" panose="020B0604020202020204" pitchFamily="34" charset="0"/>
            </a:endParaRPr>
          </a:p>
          <a:p>
            <a:pPr algn="r"/>
            <a:r>
              <a:rPr lang="en-US" sz="1600" dirty="0" smtClean="0">
                <a:solidFill>
                  <a:srgbClr val="657284"/>
                </a:solidFill>
                <a:cs typeface="Arial" panose="020B0604020202020204" pitchFamily="34" charset="0"/>
              </a:rPr>
              <a:t>Pre-Award</a:t>
            </a:r>
            <a:endParaRPr lang="en-US" sz="1600" dirty="0">
              <a:solidFill>
                <a:srgbClr val="657284"/>
              </a:solidFill>
              <a:cs typeface="Arial" panose="020B0604020202020204" pitchFamily="34" charset="0"/>
            </a:endParaRPr>
          </a:p>
          <a:p>
            <a:pPr algn="r"/>
            <a:r>
              <a:rPr lang="en-US" sz="1600" dirty="0" smtClean="0">
                <a:solidFill>
                  <a:srgbClr val="657284"/>
                </a:solidFill>
                <a:cs typeface="Arial" panose="020B0604020202020204" pitchFamily="34" charset="0"/>
              </a:rPr>
              <a:t>Post- </a:t>
            </a:r>
            <a:r>
              <a:rPr lang="en-US" sz="1600" dirty="0">
                <a:solidFill>
                  <a:srgbClr val="657284"/>
                </a:solidFill>
                <a:cs typeface="Arial" panose="020B0604020202020204" pitchFamily="34" charset="0"/>
              </a:rPr>
              <a:t>Award</a:t>
            </a:r>
          </a:p>
          <a:p>
            <a:pPr algn="r"/>
            <a:endParaRPr lang="en-US" sz="1600" dirty="0">
              <a:solidFill>
                <a:srgbClr val="657284"/>
              </a:solidFill>
              <a:latin typeface="Arial" panose="020B0604020202020204" pitchFamily="34" charset="0"/>
              <a:cs typeface="Arial" panose="020B0604020202020204" pitchFamily="34" charset="0"/>
            </a:endParaRPr>
          </a:p>
          <a:p>
            <a:pPr algn="r"/>
            <a:endParaRPr lang="en-US" sz="1600" dirty="0">
              <a:solidFill>
                <a:srgbClr val="657284"/>
              </a:solidFill>
              <a:latin typeface="Arial" panose="020B0604020202020204" pitchFamily="34" charset="0"/>
              <a:cs typeface="Arial" panose="020B0604020202020204" pitchFamily="34" charset="0"/>
            </a:endParaRPr>
          </a:p>
          <a:p>
            <a:pPr algn="r"/>
            <a:endParaRPr lang="en-US" sz="1000" dirty="0" smtClean="0">
              <a:solidFill>
                <a:srgbClr val="657284"/>
              </a:solidFill>
              <a:latin typeface="Arial" panose="020B0604020202020204" pitchFamily="34" charset="0"/>
              <a:cs typeface="Arial" panose="020B0604020202020204" pitchFamily="34" charset="0"/>
            </a:endParaRPr>
          </a:p>
          <a:p>
            <a:pPr algn="r"/>
            <a:endParaRPr lang="en-US" sz="1400" dirty="0">
              <a:solidFill>
                <a:srgbClr val="657284"/>
              </a:solidFill>
              <a:latin typeface="Arial" panose="020B0604020202020204" pitchFamily="34" charset="0"/>
              <a:cs typeface="Arial" panose="020B0604020202020204" pitchFamily="34" charset="0"/>
            </a:endParaRPr>
          </a:p>
          <a:p>
            <a:pPr algn="r"/>
            <a:r>
              <a:rPr lang="en-US" sz="1600" dirty="0" smtClean="0">
                <a:solidFill>
                  <a:srgbClr val="657284"/>
                </a:solidFill>
                <a:latin typeface="+mj-lt"/>
                <a:cs typeface="Arial" panose="020B0604020202020204" pitchFamily="34" charset="0"/>
              </a:rPr>
              <a:t>Cost </a:t>
            </a:r>
            <a:r>
              <a:rPr lang="en-US" sz="1600" dirty="0">
                <a:solidFill>
                  <a:srgbClr val="657284"/>
                </a:solidFill>
                <a:latin typeface="+mj-lt"/>
                <a:cs typeface="Arial" panose="020B0604020202020204" pitchFamily="34" charset="0"/>
              </a:rPr>
              <a:t>Principles</a:t>
            </a:r>
          </a:p>
          <a:p>
            <a:pPr algn="r"/>
            <a:endParaRPr lang="en-US" sz="800" dirty="0">
              <a:solidFill>
                <a:srgbClr val="657284"/>
              </a:solidFill>
              <a:latin typeface="Arial" panose="020B0604020202020204" pitchFamily="34" charset="0"/>
              <a:cs typeface="Arial" panose="020B0604020202020204" pitchFamily="34" charset="0"/>
            </a:endParaRPr>
          </a:p>
          <a:p>
            <a:pPr algn="r"/>
            <a:endParaRPr lang="en-US" sz="800" dirty="0">
              <a:solidFill>
                <a:srgbClr val="657284"/>
              </a:solidFill>
              <a:latin typeface="Arial" panose="020B0604020202020204" pitchFamily="34" charset="0"/>
              <a:cs typeface="Arial" panose="020B0604020202020204" pitchFamily="34" charset="0"/>
            </a:endParaRPr>
          </a:p>
          <a:p>
            <a:pPr algn="r"/>
            <a:endParaRPr lang="en-US" sz="800" dirty="0" smtClean="0">
              <a:solidFill>
                <a:srgbClr val="657284"/>
              </a:solidFill>
              <a:latin typeface="Arial" panose="020B0604020202020204" pitchFamily="34" charset="0"/>
              <a:cs typeface="Arial" panose="020B0604020202020204" pitchFamily="34" charset="0"/>
            </a:endParaRPr>
          </a:p>
          <a:p>
            <a:pPr algn="r"/>
            <a:endParaRPr lang="en-US" sz="800" dirty="0">
              <a:solidFill>
                <a:srgbClr val="657284"/>
              </a:solidFill>
              <a:latin typeface="Arial" panose="020B0604020202020204" pitchFamily="34" charset="0"/>
              <a:cs typeface="Arial" panose="020B0604020202020204" pitchFamily="34" charset="0"/>
            </a:endParaRPr>
          </a:p>
          <a:p>
            <a:pPr algn="r"/>
            <a:endParaRPr lang="en-US" sz="1600" dirty="0" smtClean="0">
              <a:solidFill>
                <a:srgbClr val="657284"/>
              </a:solidFill>
              <a:latin typeface="Arial" panose="020B0604020202020204" pitchFamily="34" charset="0"/>
              <a:cs typeface="Arial" panose="020B0604020202020204" pitchFamily="34" charset="0"/>
            </a:endParaRPr>
          </a:p>
          <a:p>
            <a:pPr algn="r"/>
            <a:r>
              <a:rPr lang="en-US" sz="1600" dirty="0" smtClean="0">
                <a:solidFill>
                  <a:srgbClr val="657284"/>
                </a:solidFill>
                <a:latin typeface="+mj-lt"/>
                <a:cs typeface="Arial" panose="020B0604020202020204" pitchFamily="34" charset="0"/>
              </a:rPr>
              <a:t>Audit</a:t>
            </a:r>
            <a:endParaRPr lang="en-US" sz="1600" dirty="0">
              <a:solidFill>
                <a:srgbClr val="657284"/>
              </a:solidFill>
              <a:latin typeface="+mj-lt"/>
              <a:cs typeface="Arial" panose="020B0604020202020204" pitchFamily="34" charset="0"/>
            </a:endParaRPr>
          </a:p>
        </p:txBody>
      </p:sp>
      <p:sp>
        <p:nvSpPr>
          <p:cNvPr id="5" name="TextBox 4"/>
          <p:cNvSpPr txBox="1"/>
          <p:nvPr/>
        </p:nvSpPr>
        <p:spPr>
          <a:xfrm>
            <a:off x="2286000" y="1585913"/>
            <a:ext cx="5181600" cy="307777"/>
          </a:xfrm>
          <a:prstGeom prst="rect">
            <a:avLst/>
          </a:prstGeom>
          <a:noFill/>
        </p:spPr>
        <p:txBody>
          <a:bodyPr wrap="square" rtlCol="0">
            <a:spAutoFit/>
          </a:bodyPr>
          <a:lstStyle/>
          <a:p>
            <a:pPr algn="ctr"/>
            <a:r>
              <a:rPr lang="en-US" sz="1400" b="1" i="1" dirty="0" smtClean="0">
                <a:latin typeface="+mj-lt"/>
                <a:cs typeface="Arial" panose="020B0604020202020204" pitchFamily="34" charset="0"/>
                <a:sym typeface="Wingdings" panose="05000000000000000000" pitchFamily="2" charset="2"/>
              </a:rPr>
              <a:t>Previous Guidance now replaced by SuperCircular</a:t>
            </a:r>
            <a:endParaRPr lang="en-US" sz="1400" b="1" i="1" dirty="0">
              <a:latin typeface="+mj-lt"/>
              <a:cs typeface="Arial" panose="020B0604020202020204" pitchFamily="34" charset="0"/>
              <a:sym typeface="Wingdings" panose="05000000000000000000" pitchFamily="2" charset="2"/>
            </a:endParaRPr>
          </a:p>
        </p:txBody>
      </p:sp>
      <p:sp>
        <p:nvSpPr>
          <p:cNvPr id="3" name="Footer Placeholder 2"/>
          <p:cNvSpPr>
            <a:spLocks noGrp="1"/>
          </p:cNvSpPr>
          <p:nvPr>
            <p:ph type="ftr" sz="quarter" idx="11"/>
          </p:nvPr>
        </p:nvSpPr>
        <p:spPr>
          <a:xfrm>
            <a:off x="2514600" y="6356350"/>
            <a:ext cx="3657600" cy="365125"/>
          </a:xfrm>
        </p:spPr>
        <p:txBody>
          <a:bodyPr/>
          <a:lstStyle/>
          <a:p>
            <a:fld id="{E8A7A426-3165-4DEE-9AFA-ED4478A57915}" type="slidenum">
              <a:rPr lang="en-US" smtClean="0"/>
              <a:t>3</a:t>
            </a:fld>
            <a:endParaRPr lang="en-US" dirty="0"/>
          </a:p>
        </p:txBody>
      </p:sp>
    </p:spTree>
    <p:extLst>
      <p:ext uri="{BB962C8B-B14F-4D97-AF65-F5344CB8AC3E}">
        <p14:creationId xmlns:p14="http://schemas.microsoft.com/office/powerpoint/2010/main" val="39274109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477000" cy="868362"/>
          </a:xfrm>
        </p:spPr>
        <p:txBody>
          <a:bodyPr>
            <a:normAutofit/>
          </a:bodyPr>
          <a:lstStyle/>
          <a:p>
            <a:r>
              <a:rPr lang="en-US" sz="2400" dirty="0" smtClean="0"/>
              <a:t>Selected Cost Principles –</a:t>
            </a:r>
            <a:br>
              <a:rPr lang="en-US" sz="2400" dirty="0" smtClean="0"/>
            </a:br>
            <a:r>
              <a:rPr lang="en-US" sz="2400" dirty="0" smtClean="0"/>
              <a:t>Cost Share</a:t>
            </a:r>
            <a:endParaRPr lang="en-US" sz="2400" dirty="0"/>
          </a:p>
        </p:txBody>
      </p:sp>
      <p:sp>
        <p:nvSpPr>
          <p:cNvPr id="3" name="Content Placeholder 2"/>
          <p:cNvSpPr>
            <a:spLocks noGrp="1"/>
          </p:cNvSpPr>
          <p:nvPr>
            <p:ph idx="1"/>
          </p:nvPr>
        </p:nvSpPr>
        <p:spPr>
          <a:xfrm>
            <a:off x="2112818" y="1143000"/>
            <a:ext cx="6553200" cy="5410200"/>
          </a:xfrm>
        </p:spPr>
        <p:txBody>
          <a:bodyPr>
            <a:noAutofit/>
          </a:bodyPr>
          <a:lstStyle/>
          <a:p>
            <a:pPr>
              <a:spcBef>
                <a:spcPts val="0"/>
              </a:spcBef>
            </a:pPr>
            <a:r>
              <a:rPr lang="en-US" sz="1800" dirty="0"/>
              <a:t>Voluntary cost sharing cannot be used as a </a:t>
            </a:r>
            <a:r>
              <a:rPr lang="en-US" sz="1800" dirty="0" smtClean="0"/>
              <a:t>merit factor </a:t>
            </a:r>
            <a:r>
              <a:rPr lang="en-US" sz="1800" dirty="0"/>
              <a:t>in a </a:t>
            </a:r>
            <a:r>
              <a:rPr lang="en-US" sz="1800" dirty="0" smtClean="0"/>
              <a:t>research proposal </a:t>
            </a:r>
            <a:r>
              <a:rPr lang="en-US" sz="1800" dirty="0"/>
              <a:t>unless it is required in the Federal agency regulations and </a:t>
            </a:r>
            <a:r>
              <a:rPr lang="en-US" sz="1800" dirty="0" smtClean="0"/>
              <a:t>specified in the funding notice</a:t>
            </a:r>
          </a:p>
          <a:p>
            <a:pPr>
              <a:spcBef>
                <a:spcPts val="0"/>
              </a:spcBef>
            </a:pPr>
            <a:endParaRPr lang="en-US" sz="1000" dirty="0" smtClean="0"/>
          </a:p>
          <a:p>
            <a:pPr>
              <a:spcBef>
                <a:spcPts val="0"/>
              </a:spcBef>
            </a:pPr>
            <a:r>
              <a:rPr lang="en-US" sz="1800" dirty="0" smtClean="0"/>
              <a:t>Mandatory cost sharing or cost sharing committed in the project budget must be included in the indirect cost allocation base</a:t>
            </a:r>
          </a:p>
          <a:p>
            <a:pPr>
              <a:spcBef>
                <a:spcPts val="0"/>
              </a:spcBef>
            </a:pPr>
            <a:endParaRPr lang="en-US" sz="1000" dirty="0" smtClean="0"/>
          </a:p>
          <a:p>
            <a:pPr>
              <a:spcBef>
                <a:spcPts val="0"/>
              </a:spcBef>
            </a:pPr>
            <a:r>
              <a:rPr lang="en-US" sz="1800" dirty="0" smtClean="0"/>
              <a:t>Cost Share must be:</a:t>
            </a:r>
          </a:p>
          <a:p>
            <a:pPr lvl="1">
              <a:spcBef>
                <a:spcPts val="0"/>
              </a:spcBef>
            </a:pPr>
            <a:r>
              <a:rPr lang="en-US" sz="1800" dirty="0" smtClean="0"/>
              <a:t>Allowable and verifiable </a:t>
            </a:r>
          </a:p>
          <a:p>
            <a:pPr lvl="1">
              <a:spcBef>
                <a:spcPts val="0"/>
              </a:spcBef>
            </a:pPr>
            <a:r>
              <a:rPr lang="en-US" sz="1800" dirty="0" smtClean="0"/>
              <a:t>Not included as a contribution in another award</a:t>
            </a:r>
          </a:p>
          <a:p>
            <a:pPr lvl="1">
              <a:spcBef>
                <a:spcPts val="0"/>
              </a:spcBef>
            </a:pPr>
            <a:r>
              <a:rPr lang="en-US" sz="1800" dirty="0" smtClean="0"/>
              <a:t>Necessary and reasonable to accomplish award</a:t>
            </a:r>
          </a:p>
          <a:p>
            <a:pPr lvl="1">
              <a:spcBef>
                <a:spcPts val="0"/>
              </a:spcBef>
            </a:pPr>
            <a:r>
              <a:rPr lang="en-US" sz="1800" dirty="0" smtClean="0"/>
              <a:t>Not paid for elsewhere</a:t>
            </a:r>
          </a:p>
          <a:p>
            <a:pPr lvl="1">
              <a:spcBef>
                <a:spcPts val="0"/>
              </a:spcBef>
            </a:pPr>
            <a:r>
              <a:rPr lang="en-US" sz="1800" dirty="0" smtClean="0"/>
              <a:t>In the approved budget when required by Federal agency</a:t>
            </a:r>
          </a:p>
          <a:p>
            <a:pPr>
              <a:spcBef>
                <a:spcPts val="0"/>
              </a:spcBef>
            </a:pPr>
            <a:endParaRPr lang="en-US" sz="1000" dirty="0" smtClean="0"/>
          </a:p>
          <a:p>
            <a:pPr>
              <a:spcBef>
                <a:spcPts val="0"/>
              </a:spcBef>
            </a:pPr>
            <a:r>
              <a:rPr lang="en-US" sz="1800" dirty="0" smtClean="0"/>
              <a:t>Depreciation as cost share</a:t>
            </a:r>
          </a:p>
          <a:p>
            <a:pPr lvl="1">
              <a:spcBef>
                <a:spcPts val="0"/>
              </a:spcBef>
            </a:pPr>
            <a:r>
              <a:rPr lang="en-US" sz="1800" dirty="0" smtClean="0"/>
              <a:t>Organization </a:t>
            </a:r>
            <a:r>
              <a:rPr lang="en-US" sz="1800" dirty="0"/>
              <a:t>can claim depreciation either as a depreciation expense OR cost share / matching, BUT NOT </a:t>
            </a:r>
            <a:r>
              <a:rPr lang="en-US" sz="1800" dirty="0" smtClean="0"/>
              <a:t>BOTH</a:t>
            </a:r>
          </a:p>
          <a:p>
            <a:pPr lvl="1">
              <a:spcBef>
                <a:spcPts val="0"/>
              </a:spcBef>
            </a:pPr>
            <a:r>
              <a:rPr lang="en-US" sz="1800" dirty="0" smtClean="0"/>
              <a:t>Must exclude from acquisition cost the portion of cost of the buildings and equipment that were donated, or where law or agreement prohibits recovery</a:t>
            </a:r>
            <a:endParaRPr lang="en-US" sz="1800" dirty="0"/>
          </a:p>
        </p:txBody>
      </p:sp>
      <p:sp>
        <p:nvSpPr>
          <p:cNvPr id="4" name="TextBox 3"/>
          <p:cNvSpPr txBox="1"/>
          <p:nvPr/>
        </p:nvSpPr>
        <p:spPr>
          <a:xfrm>
            <a:off x="301171" y="1218486"/>
            <a:ext cx="1828800" cy="4801314"/>
          </a:xfrm>
          <a:prstGeom prst="rect">
            <a:avLst/>
          </a:prstGeom>
          <a:solidFill>
            <a:schemeClr val="bg2">
              <a:lumMod val="75000"/>
            </a:schemeClr>
          </a:solidFill>
        </p:spPr>
        <p:txBody>
          <a:bodyPr wrap="square" rtlCol="0">
            <a:spAutoFit/>
          </a:bodyPr>
          <a:lstStyle/>
          <a:p>
            <a:pPr algn="ctr"/>
            <a:endParaRPr lang="en-US" dirty="0" smtClean="0"/>
          </a:p>
          <a:p>
            <a:pPr algn="ctr"/>
            <a:endParaRPr lang="en-US" dirty="0" smtClean="0"/>
          </a:p>
          <a:p>
            <a:pPr algn="ctr"/>
            <a:endParaRPr lang="en-US" dirty="0"/>
          </a:p>
          <a:p>
            <a:pPr algn="ctr"/>
            <a:endParaRPr lang="en-US" dirty="0" smtClean="0"/>
          </a:p>
          <a:p>
            <a:pPr algn="ctr"/>
            <a:r>
              <a:rPr lang="en-US" dirty="0" smtClean="0"/>
              <a:t>Cost Share / Matching</a:t>
            </a:r>
          </a:p>
          <a:p>
            <a:pPr algn="ctr"/>
            <a:endParaRPr lang="en-US" dirty="0" smtClean="0"/>
          </a:p>
          <a:p>
            <a:pPr algn="ctr"/>
            <a:endParaRPr lang="en-US" dirty="0"/>
          </a:p>
          <a:p>
            <a:pPr algn="ctr"/>
            <a:r>
              <a:rPr lang="en-US" dirty="0" smtClean="0"/>
              <a:t>Sections:</a:t>
            </a:r>
          </a:p>
          <a:p>
            <a:pPr algn="ctr"/>
            <a:r>
              <a:rPr lang="en-US" dirty="0" smtClean="0"/>
              <a:t>200.306</a:t>
            </a:r>
          </a:p>
          <a:p>
            <a:pPr algn="ctr"/>
            <a:r>
              <a:rPr lang="en-US" dirty="0" smtClean="0"/>
              <a:t>200.436</a:t>
            </a:r>
          </a:p>
          <a:p>
            <a:pPr algn="ctr"/>
            <a:endParaRPr lang="en-US" dirty="0"/>
          </a:p>
          <a:p>
            <a:pPr algn="ctr"/>
            <a:endParaRPr lang="en-US" dirty="0" smtClean="0"/>
          </a:p>
          <a:p>
            <a:pPr algn="ctr"/>
            <a:endParaRPr lang="en-US" dirty="0"/>
          </a:p>
          <a:p>
            <a:pPr algn="ctr"/>
            <a:endParaRPr lang="en-US" dirty="0" smtClean="0"/>
          </a:p>
          <a:p>
            <a:endParaRPr lang="en-US" dirty="0" smtClean="0"/>
          </a:p>
          <a:p>
            <a:endParaRPr lang="en-US" dirty="0"/>
          </a:p>
        </p:txBody>
      </p:sp>
      <p:sp>
        <p:nvSpPr>
          <p:cNvPr id="6" name="Footer Placeholder 5"/>
          <p:cNvSpPr>
            <a:spLocks noGrp="1"/>
          </p:cNvSpPr>
          <p:nvPr>
            <p:ph type="ftr" sz="quarter" idx="11"/>
          </p:nvPr>
        </p:nvSpPr>
        <p:spPr/>
        <p:txBody>
          <a:bodyPr/>
          <a:lstStyle/>
          <a:p>
            <a:fld id="{3AD443C3-9BE4-4907-AA85-B29C5FC11944}" type="slidenum">
              <a:rPr lang="en-US" smtClean="0"/>
              <a:t>30</a:t>
            </a:fld>
            <a:endParaRPr lang="en-US" dirty="0"/>
          </a:p>
        </p:txBody>
      </p:sp>
    </p:spTree>
    <p:extLst>
      <p:ext uri="{BB962C8B-B14F-4D97-AF65-F5344CB8AC3E}">
        <p14:creationId xmlns:p14="http://schemas.microsoft.com/office/powerpoint/2010/main" val="59559811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rmAutofit/>
          </a:bodyPr>
          <a:lstStyle/>
          <a:p>
            <a:r>
              <a:rPr lang="en-US" sz="2400" dirty="0" smtClean="0"/>
              <a:t>Selected Cost Principles – </a:t>
            </a:r>
            <a:br>
              <a:rPr lang="en-US" sz="2400" dirty="0" smtClean="0"/>
            </a:br>
            <a:r>
              <a:rPr lang="en-US" sz="2400" dirty="0" smtClean="0"/>
              <a:t>Other</a:t>
            </a:r>
            <a:endParaRPr lang="en-US" sz="2400" dirty="0"/>
          </a:p>
        </p:txBody>
      </p:sp>
      <p:sp>
        <p:nvSpPr>
          <p:cNvPr id="8" name="TextBox 7"/>
          <p:cNvSpPr txBox="1"/>
          <p:nvPr/>
        </p:nvSpPr>
        <p:spPr>
          <a:xfrm>
            <a:off x="304800" y="1295400"/>
            <a:ext cx="1828800" cy="4524315"/>
          </a:xfrm>
          <a:prstGeom prst="rect">
            <a:avLst/>
          </a:prstGeom>
          <a:solidFill>
            <a:schemeClr val="bg2">
              <a:lumMod val="75000"/>
            </a:schemeClr>
          </a:solidFill>
        </p:spPr>
        <p:txBody>
          <a:bodyPr wrap="square" rtlCol="0">
            <a:spAutoFit/>
          </a:bodyPr>
          <a:lstStyle/>
          <a:p>
            <a:endParaRPr lang="en-US" dirty="0" smtClean="0"/>
          </a:p>
          <a:p>
            <a:endParaRPr lang="en-US" dirty="0"/>
          </a:p>
          <a:p>
            <a:endParaRPr lang="en-US" dirty="0" smtClean="0"/>
          </a:p>
          <a:p>
            <a:pPr algn="ctr"/>
            <a:endParaRPr lang="en-US" dirty="0" smtClean="0"/>
          </a:p>
          <a:p>
            <a:pPr algn="ctr"/>
            <a:endParaRPr lang="en-US" dirty="0" smtClean="0"/>
          </a:p>
          <a:p>
            <a:pPr algn="ctr"/>
            <a:endParaRPr lang="en-US" dirty="0"/>
          </a:p>
          <a:p>
            <a:pPr algn="ctr"/>
            <a:endParaRPr lang="en-US" dirty="0" smtClean="0"/>
          </a:p>
          <a:p>
            <a:pPr algn="ctr"/>
            <a:r>
              <a:rPr lang="en-US" dirty="0" smtClean="0"/>
              <a:t>Other Key Items</a:t>
            </a: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smtClean="0"/>
          </a:p>
          <a:p>
            <a:endParaRPr lang="en-US" dirty="0" smtClean="0"/>
          </a:p>
          <a:p>
            <a:endParaRPr lang="en-US" dirty="0"/>
          </a:p>
        </p:txBody>
      </p:sp>
      <p:sp>
        <p:nvSpPr>
          <p:cNvPr id="9" name="Content Placeholder 2"/>
          <p:cNvSpPr txBox="1">
            <a:spLocks/>
          </p:cNvSpPr>
          <p:nvPr/>
        </p:nvSpPr>
        <p:spPr>
          <a:xfrm>
            <a:off x="2209800" y="1219200"/>
            <a:ext cx="6871855" cy="2150239"/>
          </a:xfrm>
          <a:prstGeom prst="rect">
            <a:avLst/>
          </a:prstGeom>
        </p:spPr>
        <p:txBody>
          <a:bodyPr vert="horz" lIns="91440" tIns="45720" rIns="91440" bIns="45720" rtlCol="0">
            <a:noAutofit/>
          </a:bodyPr>
          <a:lstStyle>
            <a:lvl1pPr marL="342900" indent="-342900">
              <a:spcBef>
                <a:spcPts val="0"/>
              </a:spcBef>
              <a:buClr>
                <a:schemeClr val="accent6"/>
              </a:buClr>
              <a:buFont typeface="Arial" pitchFamily="34" charset="0"/>
              <a:buChar char="•"/>
              <a:defRPr lang="en-US" dirty="0" smtClean="0">
                <a:solidFill>
                  <a:srgbClr val="657284"/>
                </a:solidFill>
                <a:ea typeface="Times New Roman"/>
                <a:cs typeface="Calibri"/>
              </a:defRPr>
            </a:lvl1pPr>
            <a:lvl2pPr marL="742950" lvl="1" indent="-285750">
              <a:spcBef>
                <a:spcPts val="0"/>
              </a:spcBef>
              <a:buClr>
                <a:schemeClr val="accent6"/>
              </a:buClr>
              <a:buFont typeface="Arial" pitchFamily="34" charset="0"/>
              <a:buChar char="–"/>
              <a:defRPr lang="en-US" dirty="0" smtClean="0">
                <a:solidFill>
                  <a:srgbClr val="657284"/>
                </a:solidFill>
                <a:ea typeface="Times New Roman"/>
                <a:cs typeface="Calibri"/>
              </a:defRPr>
            </a:lvl2pPr>
            <a:lvl3pPr marL="11430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3pPr>
            <a:lvl4pPr marL="16002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4pPr>
            <a:lvl5pPr marL="20574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smtClean="0"/>
              <a:t>Definition </a:t>
            </a:r>
            <a:r>
              <a:rPr lang="en-US" dirty="0"/>
              <a:t>of Computing supplies </a:t>
            </a:r>
            <a:r>
              <a:rPr lang="en-US" dirty="0" smtClean="0"/>
              <a:t>(</a:t>
            </a:r>
            <a:r>
              <a:rPr lang="en-US" dirty="0"/>
              <a:t>§</a:t>
            </a:r>
            <a:r>
              <a:rPr lang="en-US" dirty="0" smtClean="0"/>
              <a:t>200.94</a:t>
            </a:r>
            <a:r>
              <a:rPr lang="en-US" dirty="0"/>
              <a:t>)</a:t>
            </a:r>
          </a:p>
          <a:p>
            <a:pPr lvl="1"/>
            <a:r>
              <a:rPr lang="en-US" dirty="0"/>
              <a:t>Computer equipment up to $5,000 (or lesser of capitalization policy) </a:t>
            </a:r>
            <a:r>
              <a:rPr lang="en-US" dirty="0" smtClean="0"/>
              <a:t>can now be </a:t>
            </a:r>
            <a:r>
              <a:rPr lang="en-US" dirty="0"/>
              <a:t>treated as supplies (no need to track)</a:t>
            </a:r>
          </a:p>
          <a:p>
            <a:endParaRPr lang="en-US" sz="1000" dirty="0"/>
          </a:p>
          <a:p>
            <a:endParaRPr lang="en-US" dirty="0" smtClean="0"/>
          </a:p>
          <a:p>
            <a:r>
              <a:rPr lang="en-US" dirty="0" smtClean="0"/>
              <a:t>Collection </a:t>
            </a:r>
            <a:r>
              <a:rPr lang="en-US" dirty="0"/>
              <a:t>of Unallowable Costs </a:t>
            </a:r>
            <a:r>
              <a:rPr lang="en-US" dirty="0" smtClean="0"/>
              <a:t>(</a:t>
            </a:r>
            <a:r>
              <a:rPr lang="en-US" dirty="0"/>
              <a:t>§</a:t>
            </a:r>
            <a:r>
              <a:rPr lang="en-US" dirty="0" smtClean="0"/>
              <a:t>200.410</a:t>
            </a:r>
            <a:r>
              <a:rPr lang="en-US" dirty="0"/>
              <a:t>)</a:t>
            </a:r>
          </a:p>
          <a:p>
            <a:pPr lvl="1"/>
            <a:r>
              <a:rPr lang="en-US" dirty="0"/>
              <a:t>Payments made for costs subsequently determined to be unallowable must be refunded including interest</a:t>
            </a:r>
          </a:p>
          <a:p>
            <a:pPr lvl="1"/>
            <a:endParaRPr lang="en-US" sz="1000" dirty="0"/>
          </a:p>
          <a:p>
            <a:endParaRPr lang="en-US" dirty="0" smtClean="0"/>
          </a:p>
          <a:p>
            <a:r>
              <a:rPr lang="en-US" dirty="0" smtClean="0"/>
              <a:t>Excess </a:t>
            </a:r>
            <a:r>
              <a:rPr lang="en-US" dirty="0"/>
              <a:t>Severance </a:t>
            </a:r>
            <a:r>
              <a:rPr lang="en-US" dirty="0" smtClean="0"/>
              <a:t>(</a:t>
            </a:r>
            <a:r>
              <a:rPr lang="en-US" dirty="0"/>
              <a:t>§</a:t>
            </a:r>
            <a:r>
              <a:rPr lang="en-US" dirty="0" smtClean="0"/>
              <a:t>200.431</a:t>
            </a:r>
            <a:r>
              <a:rPr lang="en-US" dirty="0"/>
              <a:t>)</a:t>
            </a:r>
          </a:p>
          <a:p>
            <a:pPr lvl="1"/>
            <a:r>
              <a:rPr lang="en-US" dirty="0"/>
              <a:t>Severance in excess of awardee policy is unallowable</a:t>
            </a:r>
          </a:p>
          <a:p>
            <a:endParaRPr lang="en-US" dirty="0" smtClean="0"/>
          </a:p>
          <a:p>
            <a:endParaRPr lang="en-US" dirty="0" smtClean="0"/>
          </a:p>
          <a:p>
            <a:r>
              <a:rPr lang="en-US" dirty="0" smtClean="0"/>
              <a:t>Conferences (</a:t>
            </a:r>
            <a:r>
              <a:rPr lang="en-US" dirty="0"/>
              <a:t>§</a:t>
            </a:r>
            <a:r>
              <a:rPr lang="en-US" dirty="0" smtClean="0"/>
              <a:t>200.432)</a:t>
            </a:r>
          </a:p>
          <a:p>
            <a:pPr lvl="1"/>
            <a:r>
              <a:rPr lang="en-US" dirty="0" smtClean="0"/>
              <a:t>Costs of identifying but not providing locally available dependent care options for conference attendees is allowable</a:t>
            </a:r>
          </a:p>
          <a:p>
            <a:endParaRPr lang="en-US" sz="1000" dirty="0" smtClean="0"/>
          </a:p>
          <a:p>
            <a:pPr lvl="1"/>
            <a:endParaRPr lang="en-US" dirty="0"/>
          </a:p>
          <a:p>
            <a:pPr lvl="2"/>
            <a:endParaRPr lang="en-US" dirty="0"/>
          </a:p>
        </p:txBody>
      </p:sp>
      <p:sp>
        <p:nvSpPr>
          <p:cNvPr id="5" name="Footer Placeholder 4"/>
          <p:cNvSpPr>
            <a:spLocks noGrp="1"/>
          </p:cNvSpPr>
          <p:nvPr>
            <p:ph type="ftr" sz="quarter" idx="11"/>
          </p:nvPr>
        </p:nvSpPr>
        <p:spPr/>
        <p:txBody>
          <a:bodyPr/>
          <a:lstStyle/>
          <a:p>
            <a:fld id="{9B988B16-D712-490A-A5C5-3F890E9E79E3}" type="slidenum">
              <a:rPr lang="en-US" smtClean="0"/>
              <a:t>31</a:t>
            </a:fld>
            <a:endParaRPr lang="en-US" dirty="0"/>
          </a:p>
        </p:txBody>
      </p:sp>
    </p:spTree>
    <p:extLst>
      <p:ext uri="{BB962C8B-B14F-4D97-AF65-F5344CB8AC3E}">
        <p14:creationId xmlns:p14="http://schemas.microsoft.com/office/powerpoint/2010/main" val="33747379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rmAutofit/>
          </a:bodyPr>
          <a:lstStyle/>
          <a:p>
            <a:r>
              <a:rPr lang="en-US" sz="2400" dirty="0" smtClean="0"/>
              <a:t>Selected Cost Principles – </a:t>
            </a:r>
            <a:br>
              <a:rPr lang="en-US" sz="2400" dirty="0" smtClean="0"/>
            </a:br>
            <a:r>
              <a:rPr lang="en-US" sz="2400" dirty="0" smtClean="0"/>
              <a:t>Other</a:t>
            </a:r>
            <a:endParaRPr lang="en-US" sz="2400" dirty="0"/>
          </a:p>
        </p:txBody>
      </p:sp>
      <p:sp>
        <p:nvSpPr>
          <p:cNvPr id="8" name="TextBox 7"/>
          <p:cNvSpPr txBox="1"/>
          <p:nvPr/>
        </p:nvSpPr>
        <p:spPr>
          <a:xfrm>
            <a:off x="304800" y="1543883"/>
            <a:ext cx="1828800" cy="4247317"/>
          </a:xfrm>
          <a:prstGeom prst="rect">
            <a:avLst/>
          </a:prstGeom>
          <a:solidFill>
            <a:schemeClr val="bg2">
              <a:lumMod val="75000"/>
            </a:schemeClr>
          </a:solidFill>
        </p:spPr>
        <p:txBody>
          <a:bodyPr wrap="square" rtlCol="0">
            <a:spAutoFit/>
          </a:bodyPr>
          <a:lstStyle/>
          <a:p>
            <a:endParaRPr lang="en-US" dirty="0" smtClean="0"/>
          </a:p>
          <a:p>
            <a:endParaRPr lang="en-US" dirty="0"/>
          </a:p>
          <a:p>
            <a:endParaRPr lang="en-US" dirty="0" smtClean="0"/>
          </a:p>
          <a:p>
            <a:pPr algn="ctr"/>
            <a:endParaRPr lang="en-US" dirty="0"/>
          </a:p>
          <a:p>
            <a:pPr algn="ctr"/>
            <a:endParaRPr lang="en-US" dirty="0" smtClean="0"/>
          </a:p>
          <a:p>
            <a:pPr algn="ctr"/>
            <a:r>
              <a:rPr lang="en-US" dirty="0" smtClean="0"/>
              <a:t>Other Key Items </a:t>
            </a:r>
          </a:p>
          <a:p>
            <a:pPr algn="ctr"/>
            <a:endParaRPr lang="en-US" dirty="0" smtClean="0"/>
          </a:p>
          <a:p>
            <a:pPr algn="ctr"/>
            <a:endParaRPr lang="en-US" dirty="0"/>
          </a:p>
          <a:p>
            <a:pPr algn="ctr"/>
            <a:endParaRPr lang="en-US" dirty="0"/>
          </a:p>
          <a:p>
            <a:pPr algn="ctr"/>
            <a:endParaRPr lang="en-US" dirty="0" smtClean="0"/>
          </a:p>
          <a:p>
            <a:pPr algn="ctr"/>
            <a:endParaRPr lang="en-US" dirty="0"/>
          </a:p>
          <a:p>
            <a:pPr algn="ctr"/>
            <a:endParaRPr lang="en-US" dirty="0" smtClean="0"/>
          </a:p>
          <a:p>
            <a:pPr algn="ctr"/>
            <a:endParaRPr lang="en-US" dirty="0" smtClean="0"/>
          </a:p>
          <a:p>
            <a:endParaRPr lang="en-US" dirty="0" smtClean="0"/>
          </a:p>
          <a:p>
            <a:endParaRPr lang="en-US" dirty="0"/>
          </a:p>
        </p:txBody>
      </p:sp>
      <p:sp>
        <p:nvSpPr>
          <p:cNvPr id="9" name="Content Placeholder 2"/>
          <p:cNvSpPr txBox="1">
            <a:spLocks/>
          </p:cNvSpPr>
          <p:nvPr/>
        </p:nvSpPr>
        <p:spPr>
          <a:xfrm>
            <a:off x="2209801" y="1524000"/>
            <a:ext cx="6172200" cy="5410200"/>
          </a:xfrm>
          <a:prstGeom prst="rect">
            <a:avLst/>
          </a:prstGeom>
        </p:spPr>
        <p:txBody>
          <a:bodyPr vert="horz" lIns="91440" tIns="45720" rIns="91440" bIns="45720" rtlCol="0">
            <a:noAutofit/>
          </a:bodyPr>
          <a:lstStyle>
            <a:lvl1pPr marL="342900" indent="-342900">
              <a:spcBef>
                <a:spcPts val="0"/>
              </a:spcBef>
              <a:buClr>
                <a:schemeClr val="accent6"/>
              </a:buClr>
              <a:buFont typeface="Arial" pitchFamily="34" charset="0"/>
              <a:buChar char="•"/>
              <a:defRPr lang="en-US" dirty="0" smtClean="0">
                <a:solidFill>
                  <a:srgbClr val="657284"/>
                </a:solidFill>
                <a:ea typeface="Times New Roman"/>
                <a:cs typeface="Calibri"/>
              </a:defRPr>
            </a:lvl1pPr>
            <a:lvl2pPr marL="742950" lvl="1" indent="-285750">
              <a:spcBef>
                <a:spcPts val="0"/>
              </a:spcBef>
              <a:buClr>
                <a:schemeClr val="accent6"/>
              </a:buClr>
              <a:buFont typeface="Arial" pitchFamily="34" charset="0"/>
              <a:buChar char="–"/>
              <a:defRPr lang="en-US" dirty="0" smtClean="0">
                <a:solidFill>
                  <a:srgbClr val="657284"/>
                </a:solidFill>
                <a:ea typeface="Times New Roman"/>
                <a:cs typeface="Calibri"/>
              </a:defRPr>
            </a:lvl2pPr>
            <a:lvl3pPr marL="11430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3pPr>
            <a:lvl4pPr marL="16002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4pPr>
            <a:lvl5pPr marL="20574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smtClean="0"/>
              <a:t>Contingency Costs (§200.433)</a:t>
            </a:r>
          </a:p>
          <a:p>
            <a:pPr lvl="1"/>
            <a:r>
              <a:rPr lang="en-US" dirty="0" smtClean="0"/>
              <a:t>Unallowable </a:t>
            </a:r>
            <a:r>
              <a:rPr lang="en-US" dirty="0"/>
              <a:t>except for certain employee </a:t>
            </a:r>
            <a:r>
              <a:rPr lang="en-US" dirty="0" smtClean="0"/>
              <a:t>compensation </a:t>
            </a:r>
            <a:r>
              <a:rPr lang="en-US" dirty="0"/>
              <a:t>related expenses (i.e., severance</a:t>
            </a:r>
            <a:r>
              <a:rPr lang="en-US" dirty="0" smtClean="0"/>
              <a:t>)</a:t>
            </a:r>
          </a:p>
          <a:p>
            <a:pPr lvl="1"/>
            <a:r>
              <a:rPr lang="en-US" dirty="0" smtClean="0"/>
              <a:t>Although allowed in award budget, expenditures are not allowable until paid and incurred</a:t>
            </a:r>
            <a:endParaRPr lang="en-US" dirty="0"/>
          </a:p>
          <a:p>
            <a:endParaRPr lang="en-US" dirty="0" smtClean="0"/>
          </a:p>
          <a:p>
            <a:r>
              <a:rPr lang="en-US" dirty="0" smtClean="0"/>
              <a:t>Employee Health and Welfare (</a:t>
            </a:r>
            <a:r>
              <a:rPr lang="en-US" dirty="0"/>
              <a:t>§</a:t>
            </a:r>
            <a:r>
              <a:rPr lang="en-US" dirty="0" smtClean="0"/>
              <a:t>200.437)</a:t>
            </a:r>
          </a:p>
          <a:p>
            <a:pPr lvl="1"/>
            <a:r>
              <a:rPr lang="en-US" dirty="0" smtClean="0"/>
              <a:t>Costs incurred according to awardee’s policy for the improvement of workplace, employer-employee relations, employee health and employee performance are allowable</a:t>
            </a:r>
          </a:p>
          <a:p>
            <a:pPr lvl="1"/>
            <a:r>
              <a:rPr lang="en-US" dirty="0" smtClean="0"/>
              <a:t>Removed “morale” to avoid potential confusion with rules on entertainment costs</a:t>
            </a:r>
          </a:p>
          <a:p>
            <a:endParaRPr lang="en-US" dirty="0" smtClean="0"/>
          </a:p>
          <a:p>
            <a:r>
              <a:rPr lang="en-US" dirty="0"/>
              <a:t>Idle Facilities </a:t>
            </a:r>
            <a:r>
              <a:rPr lang="en-US" dirty="0" smtClean="0"/>
              <a:t>(</a:t>
            </a:r>
            <a:r>
              <a:rPr lang="en-US" dirty="0"/>
              <a:t>§</a:t>
            </a:r>
            <a:r>
              <a:rPr lang="en-US" dirty="0" smtClean="0"/>
              <a:t>200.446</a:t>
            </a:r>
            <a:r>
              <a:rPr lang="en-US" dirty="0"/>
              <a:t>)</a:t>
            </a:r>
          </a:p>
          <a:p>
            <a:pPr lvl="1"/>
            <a:r>
              <a:rPr lang="en-US" dirty="0"/>
              <a:t>Idle facility costs necessary to meet fluctuations in workload are allowable</a:t>
            </a:r>
          </a:p>
          <a:p>
            <a:endParaRPr lang="en-US" dirty="0" smtClean="0"/>
          </a:p>
        </p:txBody>
      </p:sp>
      <p:sp>
        <p:nvSpPr>
          <p:cNvPr id="4" name="Footer Placeholder 3"/>
          <p:cNvSpPr>
            <a:spLocks noGrp="1"/>
          </p:cNvSpPr>
          <p:nvPr>
            <p:ph type="ftr" sz="quarter" idx="11"/>
          </p:nvPr>
        </p:nvSpPr>
        <p:spPr/>
        <p:txBody>
          <a:bodyPr/>
          <a:lstStyle/>
          <a:p>
            <a:fld id="{787B7BAE-C274-436A-A459-D32A2F41E29B}" type="slidenum">
              <a:rPr lang="en-US" smtClean="0"/>
              <a:t>32</a:t>
            </a:fld>
            <a:endParaRPr lang="en-US" dirty="0"/>
          </a:p>
        </p:txBody>
      </p:sp>
    </p:spTree>
    <p:extLst>
      <p:ext uri="{BB962C8B-B14F-4D97-AF65-F5344CB8AC3E}">
        <p14:creationId xmlns:p14="http://schemas.microsoft.com/office/powerpoint/2010/main" val="32512780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rmAutofit/>
          </a:bodyPr>
          <a:lstStyle/>
          <a:p>
            <a:r>
              <a:rPr lang="en-US" sz="2400" dirty="0" smtClean="0"/>
              <a:t>Selected Cost Principles – </a:t>
            </a:r>
            <a:br>
              <a:rPr lang="en-US" sz="2400" dirty="0" smtClean="0"/>
            </a:br>
            <a:r>
              <a:rPr lang="en-US" sz="2400" dirty="0" smtClean="0"/>
              <a:t>Other</a:t>
            </a:r>
            <a:endParaRPr lang="en-US" sz="2400" dirty="0"/>
          </a:p>
        </p:txBody>
      </p:sp>
      <p:sp>
        <p:nvSpPr>
          <p:cNvPr id="8" name="TextBox 7"/>
          <p:cNvSpPr txBox="1"/>
          <p:nvPr/>
        </p:nvSpPr>
        <p:spPr>
          <a:xfrm>
            <a:off x="304800" y="1592282"/>
            <a:ext cx="1828800" cy="3970318"/>
          </a:xfrm>
          <a:prstGeom prst="rect">
            <a:avLst/>
          </a:prstGeom>
          <a:solidFill>
            <a:schemeClr val="bg2">
              <a:lumMod val="75000"/>
            </a:schemeClr>
          </a:solidFill>
        </p:spPr>
        <p:txBody>
          <a:bodyPr wrap="square" rtlCol="0">
            <a:spAutoFit/>
          </a:bodyPr>
          <a:lstStyle/>
          <a:p>
            <a:endParaRPr lang="en-US" dirty="0" smtClean="0"/>
          </a:p>
          <a:p>
            <a:endParaRPr lang="en-US" dirty="0"/>
          </a:p>
          <a:p>
            <a:pPr algn="ctr"/>
            <a:endParaRPr lang="en-US" dirty="0" smtClean="0"/>
          </a:p>
          <a:p>
            <a:pPr algn="ctr"/>
            <a:endParaRPr lang="en-US" dirty="0"/>
          </a:p>
          <a:p>
            <a:pPr algn="ctr"/>
            <a:endParaRPr lang="en-US" dirty="0" smtClean="0"/>
          </a:p>
          <a:p>
            <a:pPr algn="ctr"/>
            <a:r>
              <a:rPr lang="en-US" dirty="0" smtClean="0"/>
              <a:t>Other Key Items </a:t>
            </a:r>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smtClean="0"/>
          </a:p>
          <a:p>
            <a:endParaRPr lang="en-US" dirty="0" smtClean="0"/>
          </a:p>
          <a:p>
            <a:endParaRPr lang="en-US" dirty="0"/>
          </a:p>
        </p:txBody>
      </p:sp>
      <p:sp>
        <p:nvSpPr>
          <p:cNvPr id="9" name="Content Placeholder 2"/>
          <p:cNvSpPr txBox="1">
            <a:spLocks/>
          </p:cNvSpPr>
          <p:nvPr/>
        </p:nvSpPr>
        <p:spPr>
          <a:xfrm>
            <a:off x="2133601" y="1524000"/>
            <a:ext cx="6324600" cy="4495800"/>
          </a:xfrm>
          <a:prstGeom prst="rect">
            <a:avLst/>
          </a:prstGeom>
        </p:spPr>
        <p:txBody>
          <a:bodyPr vert="horz" lIns="91440" tIns="45720" rIns="91440" bIns="45720" rtlCol="0">
            <a:noAutofit/>
          </a:bodyPr>
          <a:lstStyle>
            <a:lvl1pPr marL="342900" indent="-342900">
              <a:spcBef>
                <a:spcPts val="0"/>
              </a:spcBef>
              <a:buClr>
                <a:schemeClr val="accent6"/>
              </a:buClr>
              <a:buFont typeface="Arial" pitchFamily="34" charset="0"/>
              <a:buChar char="•"/>
              <a:defRPr lang="en-US" dirty="0" smtClean="0">
                <a:solidFill>
                  <a:srgbClr val="657284"/>
                </a:solidFill>
                <a:ea typeface="Times New Roman"/>
                <a:cs typeface="Calibri"/>
              </a:defRPr>
            </a:lvl1pPr>
            <a:lvl2pPr marL="742950" lvl="1" indent="-285750">
              <a:spcBef>
                <a:spcPts val="0"/>
              </a:spcBef>
              <a:buClr>
                <a:schemeClr val="accent6"/>
              </a:buClr>
              <a:buFont typeface="Arial" pitchFamily="34" charset="0"/>
              <a:buChar char="–"/>
              <a:defRPr lang="en-US" dirty="0" smtClean="0">
                <a:solidFill>
                  <a:srgbClr val="657284"/>
                </a:solidFill>
                <a:ea typeface="Times New Roman"/>
                <a:cs typeface="Calibri"/>
              </a:defRPr>
            </a:lvl2pPr>
            <a:lvl3pPr marL="11430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3pPr>
            <a:lvl4pPr marL="16002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4pPr>
            <a:lvl5pPr marL="20574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a:t>Interest (§200.449)</a:t>
            </a:r>
          </a:p>
          <a:p>
            <a:pPr lvl="1"/>
            <a:r>
              <a:rPr lang="en-US" dirty="0"/>
              <a:t>Interest incurred on financings associated with patents and/or computer software is allowable but only for the portion capitalized under GAAP</a:t>
            </a:r>
          </a:p>
          <a:p>
            <a:pPr lvl="1"/>
            <a:r>
              <a:rPr lang="en-US" dirty="0"/>
              <a:t>Eliminated </a:t>
            </a:r>
            <a:r>
              <a:rPr lang="en-US" dirty="0" smtClean="0"/>
              <a:t>requirement </a:t>
            </a:r>
            <a:r>
              <a:rPr lang="en-US" dirty="0"/>
              <a:t>to justify large capital purchases</a:t>
            </a:r>
          </a:p>
          <a:p>
            <a:pPr lvl="1"/>
            <a:r>
              <a:rPr lang="en-US" dirty="0"/>
              <a:t>Eliminated requirement to perform </a:t>
            </a:r>
            <a:r>
              <a:rPr lang="en-US" dirty="0" smtClean="0"/>
              <a:t>lease vs. buy purchase </a:t>
            </a:r>
            <a:r>
              <a:rPr lang="en-US" dirty="0"/>
              <a:t>analysis to justify external bond interest</a:t>
            </a:r>
          </a:p>
          <a:p>
            <a:pPr lvl="2">
              <a:spcBef>
                <a:spcPts val="0"/>
              </a:spcBef>
            </a:pPr>
            <a:r>
              <a:rPr lang="en-US" sz="1800" dirty="0"/>
              <a:t>Applies to both IHEs and NFPs</a:t>
            </a:r>
          </a:p>
          <a:p>
            <a:endParaRPr lang="en-US" dirty="0" smtClean="0"/>
          </a:p>
          <a:p>
            <a:endParaRPr lang="en-US" dirty="0" smtClean="0"/>
          </a:p>
          <a:p>
            <a:r>
              <a:rPr lang="en-US" dirty="0" smtClean="0"/>
              <a:t>Relocation </a:t>
            </a:r>
            <a:r>
              <a:rPr lang="en-US" dirty="0"/>
              <a:t>Costs </a:t>
            </a:r>
            <a:r>
              <a:rPr lang="en-US" dirty="0" smtClean="0"/>
              <a:t>(</a:t>
            </a:r>
            <a:r>
              <a:rPr lang="en-US" dirty="0"/>
              <a:t>§</a:t>
            </a:r>
            <a:r>
              <a:rPr lang="en-US" dirty="0" smtClean="0"/>
              <a:t>200.464</a:t>
            </a:r>
            <a:r>
              <a:rPr lang="en-US" dirty="0"/>
              <a:t>)</a:t>
            </a:r>
          </a:p>
          <a:p>
            <a:pPr lvl="1"/>
            <a:r>
              <a:rPr lang="en-US" dirty="0" smtClean="0"/>
              <a:t>Costs to carry a relocated employee’s </a:t>
            </a:r>
            <a:r>
              <a:rPr lang="en-US" dirty="0"/>
              <a:t>vacant home limited to 6 months</a:t>
            </a:r>
          </a:p>
          <a:p>
            <a:endParaRPr lang="en-US" dirty="0"/>
          </a:p>
        </p:txBody>
      </p:sp>
      <p:sp>
        <p:nvSpPr>
          <p:cNvPr id="4" name="Footer Placeholder 3"/>
          <p:cNvSpPr>
            <a:spLocks noGrp="1"/>
          </p:cNvSpPr>
          <p:nvPr>
            <p:ph type="ftr" sz="quarter" idx="11"/>
          </p:nvPr>
        </p:nvSpPr>
        <p:spPr/>
        <p:txBody>
          <a:bodyPr/>
          <a:lstStyle/>
          <a:p>
            <a:fld id="{8FBDE108-76B4-4545-AF6E-22CE16DFB4C6}" type="slidenum">
              <a:rPr lang="en-US" smtClean="0"/>
              <a:t>33</a:t>
            </a:fld>
            <a:endParaRPr lang="en-US" dirty="0"/>
          </a:p>
        </p:txBody>
      </p:sp>
    </p:spTree>
    <p:extLst>
      <p:ext uri="{BB962C8B-B14F-4D97-AF65-F5344CB8AC3E}">
        <p14:creationId xmlns:p14="http://schemas.microsoft.com/office/powerpoint/2010/main" val="29131099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rmAutofit/>
          </a:bodyPr>
          <a:lstStyle/>
          <a:p>
            <a:r>
              <a:rPr lang="en-US" sz="2400" dirty="0" smtClean="0"/>
              <a:t>Selected Cost Principles – </a:t>
            </a:r>
            <a:br>
              <a:rPr lang="en-US" sz="2400" dirty="0" smtClean="0"/>
            </a:br>
            <a:r>
              <a:rPr lang="en-US" sz="2400" dirty="0" smtClean="0"/>
              <a:t>Other</a:t>
            </a:r>
            <a:endParaRPr lang="en-US" sz="2400" dirty="0"/>
          </a:p>
        </p:txBody>
      </p:sp>
      <p:sp>
        <p:nvSpPr>
          <p:cNvPr id="8" name="TextBox 7"/>
          <p:cNvSpPr txBox="1"/>
          <p:nvPr/>
        </p:nvSpPr>
        <p:spPr>
          <a:xfrm>
            <a:off x="304800" y="1716881"/>
            <a:ext cx="1828800" cy="3693319"/>
          </a:xfrm>
          <a:prstGeom prst="rect">
            <a:avLst/>
          </a:prstGeom>
          <a:solidFill>
            <a:schemeClr val="bg2">
              <a:lumMod val="75000"/>
            </a:schemeClr>
          </a:solidFill>
        </p:spPr>
        <p:txBody>
          <a:bodyPr wrap="square" rtlCol="0">
            <a:spAutoFit/>
          </a:bodyPr>
          <a:lstStyle/>
          <a:p>
            <a:endParaRPr lang="en-US" dirty="0" smtClean="0"/>
          </a:p>
          <a:p>
            <a:pPr algn="ctr"/>
            <a:endParaRPr lang="en-US" dirty="0" smtClean="0"/>
          </a:p>
          <a:p>
            <a:pPr algn="ctr"/>
            <a:endParaRPr lang="en-US" dirty="0" smtClean="0"/>
          </a:p>
          <a:p>
            <a:pPr algn="ctr"/>
            <a:endParaRPr lang="en-US" dirty="0"/>
          </a:p>
          <a:p>
            <a:pPr algn="ctr"/>
            <a:endParaRPr lang="en-US" dirty="0" smtClean="0"/>
          </a:p>
          <a:p>
            <a:pPr algn="ctr"/>
            <a:r>
              <a:rPr lang="en-US" dirty="0" smtClean="0"/>
              <a:t>Other Key Items </a:t>
            </a:r>
          </a:p>
          <a:p>
            <a:pPr algn="ctr"/>
            <a:endParaRPr lang="en-US" dirty="0" smtClean="0"/>
          </a:p>
          <a:p>
            <a:pPr algn="ctr"/>
            <a:endParaRPr lang="en-US" dirty="0"/>
          </a:p>
          <a:p>
            <a:pPr algn="ctr"/>
            <a:endParaRPr lang="en-US" dirty="0" smtClean="0"/>
          </a:p>
          <a:p>
            <a:pPr algn="ctr"/>
            <a:endParaRPr lang="en-US" dirty="0" smtClean="0"/>
          </a:p>
          <a:p>
            <a:pPr algn="ctr"/>
            <a:endParaRPr lang="en-US" dirty="0" smtClean="0"/>
          </a:p>
          <a:p>
            <a:endParaRPr lang="en-US" dirty="0" smtClean="0"/>
          </a:p>
          <a:p>
            <a:endParaRPr lang="en-US" dirty="0"/>
          </a:p>
        </p:txBody>
      </p:sp>
      <p:sp>
        <p:nvSpPr>
          <p:cNvPr id="9" name="Content Placeholder 2"/>
          <p:cNvSpPr txBox="1">
            <a:spLocks/>
          </p:cNvSpPr>
          <p:nvPr/>
        </p:nvSpPr>
        <p:spPr>
          <a:xfrm>
            <a:off x="2209801" y="1752600"/>
            <a:ext cx="6324600" cy="4495800"/>
          </a:xfrm>
          <a:prstGeom prst="rect">
            <a:avLst/>
          </a:prstGeom>
        </p:spPr>
        <p:txBody>
          <a:bodyPr vert="horz" lIns="91440" tIns="45720" rIns="91440" bIns="45720" rtlCol="0">
            <a:noAutofit/>
          </a:bodyPr>
          <a:lstStyle>
            <a:lvl1pPr marL="342900" indent="-342900">
              <a:spcBef>
                <a:spcPts val="0"/>
              </a:spcBef>
              <a:buClr>
                <a:schemeClr val="accent6"/>
              </a:buClr>
              <a:buFont typeface="Arial" pitchFamily="34" charset="0"/>
              <a:buChar char="•"/>
              <a:defRPr lang="en-US" dirty="0" smtClean="0">
                <a:solidFill>
                  <a:srgbClr val="657284"/>
                </a:solidFill>
                <a:ea typeface="Times New Roman"/>
                <a:cs typeface="Calibri"/>
              </a:defRPr>
            </a:lvl1pPr>
            <a:lvl2pPr marL="742950" lvl="1" indent="-285750">
              <a:spcBef>
                <a:spcPts val="0"/>
              </a:spcBef>
              <a:buClr>
                <a:schemeClr val="accent6"/>
              </a:buClr>
              <a:buFont typeface="Arial" pitchFamily="34" charset="0"/>
              <a:buChar char="–"/>
              <a:defRPr lang="en-US" dirty="0" smtClean="0">
                <a:solidFill>
                  <a:srgbClr val="657284"/>
                </a:solidFill>
                <a:ea typeface="Times New Roman"/>
                <a:cs typeface="Calibri"/>
              </a:defRPr>
            </a:lvl2pPr>
            <a:lvl3pPr marL="11430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3pPr>
            <a:lvl4pPr marL="16002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4pPr>
            <a:lvl5pPr marL="20574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smtClean="0"/>
              <a:t>Student </a:t>
            </a:r>
            <a:r>
              <a:rPr lang="en-US" dirty="0"/>
              <a:t>Activity Costs </a:t>
            </a:r>
            <a:r>
              <a:rPr lang="en-US" dirty="0" smtClean="0"/>
              <a:t>(</a:t>
            </a:r>
            <a:r>
              <a:rPr lang="en-US" dirty="0"/>
              <a:t>§</a:t>
            </a:r>
            <a:r>
              <a:rPr lang="en-US" dirty="0" smtClean="0"/>
              <a:t>200.469</a:t>
            </a:r>
            <a:r>
              <a:rPr lang="en-US" dirty="0"/>
              <a:t>)</a:t>
            </a:r>
          </a:p>
          <a:p>
            <a:pPr lvl="1"/>
            <a:r>
              <a:rPr lang="en-US" dirty="0"/>
              <a:t>Expanded to apply to all awardees</a:t>
            </a:r>
          </a:p>
          <a:p>
            <a:pPr lvl="1"/>
            <a:r>
              <a:rPr lang="en-US" dirty="0"/>
              <a:t>Costs incurred for intramural activities, student publications, </a:t>
            </a:r>
            <a:r>
              <a:rPr lang="en-US" dirty="0" smtClean="0"/>
              <a:t>student </a:t>
            </a:r>
            <a:r>
              <a:rPr lang="en-US" dirty="0"/>
              <a:t>clubs and other student </a:t>
            </a:r>
            <a:r>
              <a:rPr lang="en-US" dirty="0" smtClean="0"/>
              <a:t>activities </a:t>
            </a:r>
            <a:r>
              <a:rPr lang="en-US" dirty="0"/>
              <a:t>are allowable unless excluded by an award</a:t>
            </a:r>
          </a:p>
          <a:p>
            <a:endParaRPr lang="en-US" dirty="0" smtClean="0"/>
          </a:p>
          <a:p>
            <a:endParaRPr lang="en-US" dirty="0"/>
          </a:p>
          <a:p>
            <a:r>
              <a:rPr lang="en-US" dirty="0" smtClean="0"/>
              <a:t>Value </a:t>
            </a:r>
            <a:r>
              <a:rPr lang="en-US" dirty="0"/>
              <a:t>Added Tax </a:t>
            </a:r>
            <a:r>
              <a:rPr lang="en-US" dirty="0" smtClean="0"/>
              <a:t>(</a:t>
            </a:r>
            <a:r>
              <a:rPr lang="en-US" dirty="0"/>
              <a:t>§</a:t>
            </a:r>
            <a:r>
              <a:rPr lang="en-US" dirty="0" smtClean="0"/>
              <a:t>200.470</a:t>
            </a:r>
            <a:r>
              <a:rPr lang="en-US" dirty="0"/>
              <a:t>):   </a:t>
            </a:r>
          </a:p>
          <a:p>
            <a:pPr lvl="1"/>
            <a:r>
              <a:rPr lang="en-US" dirty="0"/>
              <a:t>Value added taxes on purchases of goods or services that the </a:t>
            </a:r>
            <a:r>
              <a:rPr lang="en-US" dirty="0" smtClean="0"/>
              <a:t>awardee is </a:t>
            </a:r>
            <a:r>
              <a:rPr lang="en-US" dirty="0"/>
              <a:t>legally required to pay are </a:t>
            </a:r>
            <a:r>
              <a:rPr lang="en-US" dirty="0" smtClean="0"/>
              <a:t>allowable</a:t>
            </a:r>
            <a:endParaRPr lang="en-US" dirty="0"/>
          </a:p>
          <a:p>
            <a:endParaRPr lang="en-US" dirty="0" smtClean="0"/>
          </a:p>
          <a:p>
            <a:pPr lvl="1"/>
            <a:endParaRPr lang="en-US" dirty="0" smtClean="0"/>
          </a:p>
          <a:p>
            <a:endParaRPr lang="en-US" dirty="0" smtClean="0"/>
          </a:p>
        </p:txBody>
      </p:sp>
      <p:sp>
        <p:nvSpPr>
          <p:cNvPr id="4" name="Footer Placeholder 3"/>
          <p:cNvSpPr>
            <a:spLocks noGrp="1"/>
          </p:cNvSpPr>
          <p:nvPr>
            <p:ph type="ftr" sz="quarter" idx="11"/>
          </p:nvPr>
        </p:nvSpPr>
        <p:spPr/>
        <p:txBody>
          <a:bodyPr/>
          <a:lstStyle/>
          <a:p>
            <a:fld id="{EE133163-CFFE-424C-B070-18026D316CEC}" type="slidenum">
              <a:rPr lang="en-US" smtClean="0"/>
              <a:t>34</a:t>
            </a:fld>
            <a:endParaRPr lang="en-US" dirty="0"/>
          </a:p>
        </p:txBody>
      </p:sp>
    </p:spTree>
    <p:extLst>
      <p:ext uri="{BB962C8B-B14F-4D97-AF65-F5344CB8AC3E}">
        <p14:creationId xmlns:p14="http://schemas.microsoft.com/office/powerpoint/2010/main" val="229713229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858000" cy="868362"/>
          </a:xfrm>
        </p:spPr>
        <p:txBody>
          <a:bodyPr>
            <a:normAutofit/>
          </a:bodyPr>
          <a:lstStyle/>
          <a:p>
            <a:r>
              <a:rPr lang="en-US" sz="2400" dirty="0" smtClean="0"/>
              <a:t>Selected Cost Principles – </a:t>
            </a:r>
            <a:br>
              <a:rPr lang="en-US" sz="2400" dirty="0" smtClean="0"/>
            </a:br>
            <a:r>
              <a:rPr lang="en-US" sz="2400" dirty="0" smtClean="0"/>
              <a:t>Other</a:t>
            </a:r>
            <a:endParaRPr lang="en-US" sz="2400" dirty="0"/>
          </a:p>
        </p:txBody>
      </p:sp>
      <p:sp>
        <p:nvSpPr>
          <p:cNvPr id="8" name="TextBox 7"/>
          <p:cNvSpPr txBox="1"/>
          <p:nvPr/>
        </p:nvSpPr>
        <p:spPr>
          <a:xfrm>
            <a:off x="304800" y="1419285"/>
            <a:ext cx="1828800" cy="4524315"/>
          </a:xfrm>
          <a:prstGeom prst="rect">
            <a:avLst/>
          </a:prstGeom>
          <a:solidFill>
            <a:schemeClr val="bg2">
              <a:lumMod val="75000"/>
            </a:schemeClr>
          </a:solidFill>
        </p:spPr>
        <p:txBody>
          <a:bodyPr wrap="square" rtlCol="0">
            <a:spAutoFit/>
          </a:bodyPr>
          <a:lstStyle/>
          <a:p>
            <a:endParaRPr lang="en-US" dirty="0" smtClean="0"/>
          </a:p>
          <a:p>
            <a:endParaRPr lang="en-US" dirty="0"/>
          </a:p>
          <a:p>
            <a:endParaRPr lang="en-US" dirty="0" smtClean="0"/>
          </a:p>
          <a:p>
            <a:pPr algn="ctr"/>
            <a:endParaRPr lang="en-US" dirty="0" smtClean="0"/>
          </a:p>
          <a:p>
            <a:pPr algn="ctr"/>
            <a:endParaRPr lang="en-US" dirty="0" smtClean="0"/>
          </a:p>
          <a:p>
            <a:pPr algn="ctr"/>
            <a:endParaRPr lang="en-US" dirty="0"/>
          </a:p>
          <a:p>
            <a:pPr algn="ctr"/>
            <a:endParaRPr lang="en-US" dirty="0" smtClean="0"/>
          </a:p>
          <a:p>
            <a:pPr algn="ctr"/>
            <a:r>
              <a:rPr lang="en-US" dirty="0" smtClean="0"/>
              <a:t>Other Key Items</a:t>
            </a: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smtClean="0"/>
          </a:p>
          <a:p>
            <a:pPr algn="ctr"/>
            <a:endParaRPr lang="en-US" dirty="0" smtClean="0"/>
          </a:p>
          <a:p>
            <a:endParaRPr lang="en-US" dirty="0" smtClean="0"/>
          </a:p>
          <a:p>
            <a:endParaRPr lang="en-US" dirty="0"/>
          </a:p>
        </p:txBody>
      </p:sp>
      <p:sp>
        <p:nvSpPr>
          <p:cNvPr id="9" name="Content Placeholder 2"/>
          <p:cNvSpPr txBox="1">
            <a:spLocks/>
          </p:cNvSpPr>
          <p:nvPr/>
        </p:nvSpPr>
        <p:spPr>
          <a:xfrm>
            <a:off x="2209801" y="1295400"/>
            <a:ext cx="6477000" cy="5078313"/>
          </a:xfrm>
          <a:prstGeom prst="rect">
            <a:avLst/>
          </a:prstGeom>
        </p:spPr>
        <p:txBody>
          <a:bodyPr vert="horz" lIns="91440" tIns="45720" rIns="91440" bIns="45720" rtlCol="0">
            <a:noAutofit/>
          </a:bodyPr>
          <a:lstStyle>
            <a:lvl1pPr marL="342900" indent="-342900">
              <a:spcBef>
                <a:spcPts val="0"/>
              </a:spcBef>
              <a:buClr>
                <a:schemeClr val="accent6"/>
              </a:buClr>
              <a:buFont typeface="Arial" pitchFamily="34" charset="0"/>
              <a:buChar char="•"/>
              <a:defRPr lang="en-US" dirty="0" smtClean="0">
                <a:solidFill>
                  <a:srgbClr val="657284"/>
                </a:solidFill>
                <a:ea typeface="Times New Roman"/>
                <a:cs typeface="Calibri"/>
              </a:defRPr>
            </a:lvl1pPr>
            <a:lvl2pPr marL="742950" lvl="1" indent="-285750">
              <a:spcBef>
                <a:spcPts val="0"/>
              </a:spcBef>
              <a:buClr>
                <a:schemeClr val="accent6"/>
              </a:buClr>
              <a:buFont typeface="Arial" pitchFamily="34" charset="0"/>
              <a:buChar char="–"/>
              <a:defRPr lang="en-US" dirty="0" smtClean="0">
                <a:solidFill>
                  <a:srgbClr val="657284"/>
                </a:solidFill>
                <a:ea typeface="Times New Roman"/>
                <a:cs typeface="Calibri"/>
              </a:defRPr>
            </a:lvl2pPr>
            <a:lvl3pPr marL="11430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3pPr>
            <a:lvl4pPr marL="16002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4pPr>
            <a:lvl5pPr marL="2057400" indent="-228600">
              <a:spcBef>
                <a:spcPct val="20000"/>
              </a:spcBef>
              <a:buClr>
                <a:schemeClr val="accent6"/>
              </a:buClr>
              <a:buFont typeface="Arial" pitchFamily="34" charset="0"/>
              <a:buChar char="»"/>
              <a:defRPr lang="en-US" sz="2200" dirty="0" smtClean="0">
                <a:solidFill>
                  <a:srgbClr val="657284"/>
                </a:solidFill>
                <a:ea typeface="Times New Roman"/>
                <a:cs typeface="Calibri"/>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r>
              <a:rPr lang="en-US" dirty="0"/>
              <a:t>Travel Costs </a:t>
            </a:r>
            <a:r>
              <a:rPr lang="en-US" dirty="0" smtClean="0"/>
              <a:t>(</a:t>
            </a:r>
            <a:r>
              <a:rPr lang="en-US" dirty="0"/>
              <a:t>§</a:t>
            </a:r>
            <a:r>
              <a:rPr lang="en-US" dirty="0" smtClean="0"/>
              <a:t>200.474</a:t>
            </a:r>
            <a:r>
              <a:rPr lang="en-US" dirty="0"/>
              <a:t>)</a:t>
            </a:r>
          </a:p>
          <a:p>
            <a:pPr lvl="1"/>
            <a:r>
              <a:rPr lang="en-US" dirty="0"/>
              <a:t>Temporary dependent care costs above regular dependent care costs that result from travel to conferences is allowable provided it is consistent with awardee’s policy and is limited to the travel period</a:t>
            </a:r>
          </a:p>
          <a:p>
            <a:endParaRPr lang="en-US" dirty="0" smtClean="0"/>
          </a:p>
          <a:p>
            <a:r>
              <a:rPr lang="en-US" dirty="0" smtClean="0"/>
              <a:t>Areas where prior written approval is recommended</a:t>
            </a:r>
          </a:p>
          <a:p>
            <a:pPr lvl="1"/>
            <a:r>
              <a:rPr lang="en-US" dirty="0" smtClean="0"/>
              <a:t>OMB lists 22 circumstances under which an awardee </a:t>
            </a:r>
            <a:r>
              <a:rPr lang="en-US" u="sng" dirty="0" smtClean="0"/>
              <a:t>should </a:t>
            </a:r>
            <a:r>
              <a:rPr lang="en-US" dirty="0" smtClean="0"/>
              <a:t>seek prior approval to avoid subsequent disallowances or disputes</a:t>
            </a:r>
          </a:p>
          <a:p>
            <a:pPr lvl="1"/>
            <a:r>
              <a:rPr lang="en-US" dirty="0" smtClean="0"/>
              <a:t>Includes, but not limited to:</a:t>
            </a:r>
          </a:p>
          <a:p>
            <a:pPr lvl="2">
              <a:spcBef>
                <a:spcPts val="0"/>
              </a:spcBef>
            </a:pPr>
            <a:r>
              <a:rPr lang="en-US" sz="1600" dirty="0" smtClean="0"/>
              <a:t>Program income</a:t>
            </a:r>
          </a:p>
          <a:p>
            <a:pPr lvl="2">
              <a:spcBef>
                <a:spcPts val="0"/>
              </a:spcBef>
            </a:pPr>
            <a:r>
              <a:rPr lang="en-US" sz="1600" dirty="0" smtClean="0"/>
              <a:t>Travel</a:t>
            </a:r>
          </a:p>
          <a:p>
            <a:pPr lvl="2">
              <a:spcBef>
                <a:spcPts val="0"/>
              </a:spcBef>
            </a:pPr>
            <a:r>
              <a:rPr lang="en-US" sz="1600" dirty="0" smtClean="0"/>
              <a:t>Exchange Rates</a:t>
            </a:r>
          </a:p>
          <a:p>
            <a:pPr lvl="2">
              <a:spcBef>
                <a:spcPts val="0"/>
              </a:spcBef>
            </a:pPr>
            <a:r>
              <a:rPr lang="en-US" sz="1600" dirty="0" smtClean="0"/>
              <a:t>Fixed amount subawards</a:t>
            </a:r>
          </a:p>
          <a:p>
            <a:pPr lvl="2">
              <a:spcBef>
                <a:spcPts val="0"/>
              </a:spcBef>
            </a:pPr>
            <a:r>
              <a:rPr lang="en-US" sz="1600" dirty="0" smtClean="0"/>
              <a:t>Compensation</a:t>
            </a:r>
          </a:p>
          <a:p>
            <a:pPr lvl="2">
              <a:spcBef>
                <a:spcPts val="0"/>
              </a:spcBef>
            </a:pPr>
            <a:r>
              <a:rPr lang="en-US" sz="1600" dirty="0" smtClean="0"/>
              <a:t>Memberships</a:t>
            </a:r>
          </a:p>
          <a:p>
            <a:pPr lvl="2">
              <a:spcBef>
                <a:spcPts val="0"/>
              </a:spcBef>
            </a:pPr>
            <a:r>
              <a:rPr lang="en-US" sz="1600" dirty="0" smtClean="0"/>
              <a:t>Participant Support Costs</a:t>
            </a:r>
          </a:p>
          <a:p>
            <a:pPr lvl="1"/>
            <a:endParaRPr lang="en-US" dirty="0"/>
          </a:p>
          <a:p>
            <a:pPr lvl="2">
              <a:spcBef>
                <a:spcPts val="0"/>
              </a:spcBef>
            </a:pPr>
            <a:endParaRPr lang="en-US" sz="1800" dirty="0"/>
          </a:p>
        </p:txBody>
      </p:sp>
      <p:sp>
        <p:nvSpPr>
          <p:cNvPr id="4" name="Footer Placeholder 3"/>
          <p:cNvSpPr>
            <a:spLocks noGrp="1"/>
          </p:cNvSpPr>
          <p:nvPr>
            <p:ph type="ftr" sz="quarter" idx="11"/>
          </p:nvPr>
        </p:nvSpPr>
        <p:spPr/>
        <p:txBody>
          <a:bodyPr/>
          <a:lstStyle/>
          <a:p>
            <a:fld id="{1AD67280-B3A4-41E5-B205-1A27590BCB99}" type="slidenum">
              <a:rPr lang="en-US" smtClean="0"/>
              <a:t>35</a:t>
            </a:fld>
            <a:endParaRPr lang="en-US" dirty="0"/>
          </a:p>
        </p:txBody>
      </p:sp>
    </p:spTree>
    <p:extLst>
      <p:ext uri="{BB962C8B-B14F-4D97-AF65-F5344CB8AC3E}">
        <p14:creationId xmlns:p14="http://schemas.microsoft.com/office/powerpoint/2010/main" val="26265082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304800"/>
            <a:ext cx="6248400" cy="868362"/>
          </a:xfrm>
        </p:spPr>
        <p:txBody>
          <a:bodyPr>
            <a:normAutofit/>
          </a:bodyPr>
          <a:lstStyle/>
          <a:p>
            <a:r>
              <a:rPr lang="en-US" sz="2400" dirty="0" smtClean="0"/>
              <a:t>Key Implementation Priorities </a:t>
            </a:r>
            <a:endParaRPr lang="en-US" sz="2400" dirty="0"/>
          </a:p>
        </p:txBody>
      </p:sp>
      <p:sp>
        <p:nvSpPr>
          <p:cNvPr id="9" name="Content Placeholder 2"/>
          <p:cNvSpPr txBox="1">
            <a:spLocks/>
          </p:cNvSpPr>
          <p:nvPr/>
        </p:nvSpPr>
        <p:spPr>
          <a:xfrm>
            <a:off x="152400" y="1219200"/>
            <a:ext cx="8730343"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Guidance will continue to emerge, especially as individual agencies issue their supplements</a:t>
            </a:r>
          </a:p>
          <a:p>
            <a:pPr>
              <a:spcBef>
                <a:spcPts val="0"/>
              </a:spcBef>
            </a:pPr>
            <a:endParaRPr lang="en-US" sz="1000" dirty="0"/>
          </a:p>
          <a:p>
            <a:pPr>
              <a:spcBef>
                <a:spcPts val="0"/>
              </a:spcBef>
            </a:pPr>
            <a:r>
              <a:rPr lang="en-US" sz="1800" dirty="0" smtClean="0"/>
              <a:t>Review Organizational and Personal Conflict of Interest Policies</a:t>
            </a:r>
          </a:p>
          <a:p>
            <a:pPr lvl="1">
              <a:spcBef>
                <a:spcPts val="0"/>
              </a:spcBef>
            </a:pPr>
            <a:r>
              <a:rPr lang="en-US" sz="1800" dirty="0" smtClean="0"/>
              <a:t>Need to examine existing code of conduct and policies related to Conflicts of Interest</a:t>
            </a:r>
          </a:p>
          <a:p>
            <a:pPr lvl="1">
              <a:spcBef>
                <a:spcPts val="0"/>
              </a:spcBef>
            </a:pPr>
            <a:endParaRPr lang="en-US" sz="1000" dirty="0" smtClean="0"/>
          </a:p>
          <a:p>
            <a:pPr lvl="1">
              <a:spcBef>
                <a:spcPts val="0"/>
              </a:spcBef>
            </a:pPr>
            <a:r>
              <a:rPr lang="en-US" sz="1800" dirty="0" smtClean="0"/>
              <a:t>Assess gaps and needed changes</a:t>
            </a:r>
          </a:p>
          <a:p>
            <a:pPr lvl="2">
              <a:spcBef>
                <a:spcPts val="0"/>
              </a:spcBef>
            </a:pPr>
            <a:r>
              <a:rPr lang="en-US" sz="1800" dirty="0" smtClean="0"/>
              <a:t>Is it written?  </a:t>
            </a:r>
          </a:p>
          <a:p>
            <a:pPr lvl="2">
              <a:spcBef>
                <a:spcPts val="0"/>
              </a:spcBef>
            </a:pPr>
            <a:r>
              <a:rPr lang="en-US" sz="1800" dirty="0" smtClean="0"/>
              <a:t>Does it cover actual and potential conflicts</a:t>
            </a:r>
          </a:p>
          <a:p>
            <a:pPr lvl="2">
              <a:spcBef>
                <a:spcPts val="0"/>
              </a:spcBef>
            </a:pPr>
            <a:r>
              <a:rPr lang="en-US" sz="1800" dirty="0" smtClean="0"/>
              <a:t>Does it cover personal and organizational conflicts?</a:t>
            </a:r>
          </a:p>
          <a:p>
            <a:pPr lvl="2">
              <a:spcBef>
                <a:spcPts val="0"/>
              </a:spcBef>
            </a:pPr>
            <a:r>
              <a:rPr lang="en-US" sz="1800" dirty="0" smtClean="0"/>
              <a:t>Is it clear?</a:t>
            </a:r>
          </a:p>
          <a:p>
            <a:pPr lvl="2">
              <a:spcBef>
                <a:spcPts val="0"/>
              </a:spcBef>
            </a:pPr>
            <a:r>
              <a:rPr lang="en-US" sz="1800" dirty="0" smtClean="0"/>
              <a:t>Are employees trained?</a:t>
            </a:r>
          </a:p>
          <a:p>
            <a:pPr lvl="2">
              <a:spcBef>
                <a:spcPts val="0"/>
              </a:spcBef>
            </a:pPr>
            <a:r>
              <a:rPr lang="en-US" sz="1800" dirty="0" smtClean="0"/>
              <a:t>Does it extend to board members, officers, agents, subrecipients, etc.?</a:t>
            </a:r>
          </a:p>
          <a:p>
            <a:pPr lvl="1">
              <a:spcBef>
                <a:spcPts val="0"/>
              </a:spcBef>
            </a:pPr>
            <a:endParaRPr lang="en-US" sz="1000" dirty="0" smtClean="0"/>
          </a:p>
          <a:p>
            <a:pPr lvl="1">
              <a:spcBef>
                <a:spcPts val="0"/>
              </a:spcBef>
            </a:pPr>
            <a:r>
              <a:rPr lang="en-US" sz="1800" dirty="0" smtClean="0"/>
              <a:t>Examine Federal awarding agency(ies) conflict of interest policies</a:t>
            </a:r>
          </a:p>
          <a:p>
            <a:pPr lvl="2">
              <a:spcBef>
                <a:spcPts val="0"/>
              </a:spcBef>
            </a:pPr>
            <a:r>
              <a:rPr lang="en-US" sz="1800" dirty="0" smtClean="0"/>
              <a:t>Does the organization policy  confirm to each agency’s standard?</a:t>
            </a:r>
          </a:p>
          <a:p>
            <a:pPr lvl="2">
              <a:spcBef>
                <a:spcPts val="0"/>
              </a:spcBef>
            </a:pPr>
            <a:r>
              <a:rPr lang="en-US" sz="1800" dirty="0" smtClean="0"/>
              <a:t>Will the agency(ies) be updating their policies in light of new Super Circular?</a:t>
            </a:r>
          </a:p>
          <a:p>
            <a:pPr lvl="2">
              <a:spcBef>
                <a:spcPts val="0"/>
              </a:spcBef>
            </a:pPr>
            <a:endParaRPr lang="en-US" sz="1800" dirty="0"/>
          </a:p>
        </p:txBody>
      </p:sp>
      <p:sp>
        <p:nvSpPr>
          <p:cNvPr id="3" name="Footer Placeholder 2"/>
          <p:cNvSpPr>
            <a:spLocks noGrp="1"/>
          </p:cNvSpPr>
          <p:nvPr>
            <p:ph type="ftr" sz="quarter" idx="11"/>
          </p:nvPr>
        </p:nvSpPr>
        <p:spPr/>
        <p:txBody>
          <a:bodyPr/>
          <a:lstStyle/>
          <a:p>
            <a:fld id="{9CFA65BC-306B-4255-BCBF-B166B45E1DFC}" type="slidenum">
              <a:rPr lang="en-US" smtClean="0"/>
              <a:t>36</a:t>
            </a:fld>
            <a:endParaRPr lang="en-US" dirty="0"/>
          </a:p>
        </p:txBody>
      </p:sp>
    </p:spTree>
    <p:extLst>
      <p:ext uri="{BB962C8B-B14F-4D97-AF65-F5344CB8AC3E}">
        <p14:creationId xmlns:p14="http://schemas.microsoft.com/office/powerpoint/2010/main" val="16532958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304800"/>
            <a:ext cx="6248400" cy="868362"/>
          </a:xfrm>
        </p:spPr>
        <p:txBody>
          <a:bodyPr>
            <a:normAutofit/>
          </a:bodyPr>
          <a:lstStyle/>
          <a:p>
            <a:r>
              <a:rPr lang="en-US" sz="2400" dirty="0" smtClean="0"/>
              <a:t>Key Considerations and Implementation Priorities </a:t>
            </a:r>
            <a:endParaRPr lang="en-US" sz="2400" dirty="0"/>
          </a:p>
        </p:txBody>
      </p:sp>
      <p:sp>
        <p:nvSpPr>
          <p:cNvPr id="9" name="Content Placeholder 2"/>
          <p:cNvSpPr txBox="1">
            <a:spLocks/>
          </p:cNvSpPr>
          <p:nvPr/>
        </p:nvSpPr>
        <p:spPr>
          <a:xfrm>
            <a:off x="261257" y="1143000"/>
            <a:ext cx="8730343"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Internal Controls</a:t>
            </a:r>
          </a:p>
          <a:p>
            <a:pPr lvl="1">
              <a:spcBef>
                <a:spcPts val="0"/>
              </a:spcBef>
            </a:pPr>
            <a:r>
              <a:rPr lang="en-US" sz="1800" dirty="0" smtClean="0"/>
              <a:t>Develop and design internal controls to meet award and compliance requirements, leveraging best practices </a:t>
            </a:r>
          </a:p>
          <a:p>
            <a:pPr lvl="1">
              <a:spcBef>
                <a:spcPts val="0"/>
              </a:spcBef>
            </a:pPr>
            <a:r>
              <a:rPr lang="en-US" sz="1800" dirty="0" smtClean="0"/>
              <a:t>Need to develop related policies and procedures</a:t>
            </a:r>
          </a:p>
          <a:p>
            <a:pPr lvl="1">
              <a:spcBef>
                <a:spcPts val="0"/>
              </a:spcBef>
            </a:pPr>
            <a:r>
              <a:rPr lang="en-US" sz="1800" dirty="0" smtClean="0"/>
              <a:t>Need to identify gaps, prioritize remediation and self-monitoring activities</a:t>
            </a:r>
          </a:p>
          <a:p>
            <a:pPr lvl="2">
              <a:spcBef>
                <a:spcPts val="0"/>
              </a:spcBef>
            </a:pPr>
            <a:endParaRPr lang="en-US" sz="1000" dirty="0"/>
          </a:p>
          <a:p>
            <a:pPr>
              <a:spcBef>
                <a:spcPts val="0"/>
              </a:spcBef>
            </a:pPr>
            <a:r>
              <a:rPr lang="en-US" sz="1800" dirty="0" smtClean="0"/>
              <a:t>Need to align compliance and internal audit activities with updated COSO framework</a:t>
            </a:r>
          </a:p>
          <a:p>
            <a:pPr>
              <a:spcBef>
                <a:spcPts val="0"/>
              </a:spcBef>
            </a:pPr>
            <a:endParaRPr lang="en-US" sz="1000" dirty="0" smtClean="0"/>
          </a:p>
          <a:p>
            <a:pPr>
              <a:spcBef>
                <a:spcPts val="0"/>
              </a:spcBef>
            </a:pPr>
            <a:r>
              <a:rPr lang="en-US" sz="1800" dirty="0" smtClean="0"/>
              <a:t>Assess and plan for accounting practice, system </a:t>
            </a:r>
            <a:r>
              <a:rPr lang="en-US" sz="1800" dirty="0"/>
              <a:t>and </a:t>
            </a:r>
            <a:r>
              <a:rPr lang="en-US" sz="1800" dirty="0" smtClean="0"/>
              <a:t>reporting changes</a:t>
            </a:r>
            <a:endParaRPr lang="en-US" sz="1800" dirty="0"/>
          </a:p>
          <a:p>
            <a:pPr lvl="1">
              <a:spcBef>
                <a:spcPts val="0"/>
              </a:spcBef>
            </a:pPr>
            <a:r>
              <a:rPr lang="en-US" sz="1800" dirty="0" smtClean="0"/>
              <a:t>Identify any changes to disclosed accounting practices</a:t>
            </a:r>
          </a:p>
          <a:p>
            <a:pPr lvl="2">
              <a:spcBef>
                <a:spcPts val="0"/>
              </a:spcBef>
            </a:pPr>
            <a:r>
              <a:rPr lang="en-US" sz="1800" dirty="0" smtClean="0"/>
              <a:t>Plan for advance notice periods</a:t>
            </a:r>
          </a:p>
          <a:p>
            <a:pPr lvl="2">
              <a:spcBef>
                <a:spcPts val="0"/>
              </a:spcBef>
            </a:pPr>
            <a:r>
              <a:rPr lang="en-US" sz="1800" dirty="0" smtClean="0"/>
              <a:t>Universities now have 6 month advance notice requirement</a:t>
            </a:r>
          </a:p>
          <a:p>
            <a:pPr lvl="1">
              <a:spcBef>
                <a:spcPts val="0"/>
              </a:spcBef>
            </a:pPr>
            <a:r>
              <a:rPr lang="en-US" sz="1800" dirty="0" smtClean="0"/>
              <a:t>Perform initial assessment of change to capture and </a:t>
            </a:r>
            <a:r>
              <a:rPr lang="en-US" sz="1800" dirty="0"/>
              <a:t>report performance metrics and outcome </a:t>
            </a:r>
            <a:r>
              <a:rPr lang="en-US" sz="1800" dirty="0" smtClean="0"/>
              <a:t>measures and cost impact</a:t>
            </a:r>
            <a:endParaRPr lang="en-US" sz="1800" dirty="0"/>
          </a:p>
          <a:p>
            <a:pPr lvl="1">
              <a:spcBef>
                <a:spcPts val="0"/>
              </a:spcBef>
            </a:pPr>
            <a:r>
              <a:rPr lang="en-US" sz="1800" dirty="0"/>
              <a:t>Assess need for performance monitoring and evaluating systems</a:t>
            </a:r>
          </a:p>
          <a:p>
            <a:pPr lvl="1">
              <a:spcBef>
                <a:spcPts val="0"/>
              </a:spcBef>
            </a:pPr>
            <a:r>
              <a:rPr lang="en-US" sz="1800" dirty="0" smtClean="0"/>
              <a:t>Understand </a:t>
            </a:r>
            <a:r>
              <a:rPr lang="en-US" sz="1800" dirty="0"/>
              <a:t>impact </a:t>
            </a:r>
            <a:r>
              <a:rPr lang="en-US" sz="1800" dirty="0" smtClean="0"/>
              <a:t>of establishing, tracking progress and reporting on achievement of performance measures</a:t>
            </a:r>
            <a:endParaRPr lang="en-US" sz="1800" dirty="0"/>
          </a:p>
          <a:p>
            <a:pPr lvl="1">
              <a:spcBef>
                <a:spcPts val="0"/>
              </a:spcBef>
            </a:pPr>
            <a:r>
              <a:rPr lang="en-US" sz="1800" dirty="0" smtClean="0"/>
              <a:t>Determine needed processes and system changes to facilitate providing invoice </a:t>
            </a:r>
            <a:r>
              <a:rPr lang="en-US" sz="1800" dirty="0"/>
              <a:t>certifications</a:t>
            </a:r>
          </a:p>
          <a:p>
            <a:pPr>
              <a:spcBef>
                <a:spcPts val="0"/>
              </a:spcBef>
            </a:pPr>
            <a:endParaRPr lang="en-US" sz="1800" dirty="0" smtClean="0"/>
          </a:p>
          <a:p>
            <a:pPr>
              <a:spcBef>
                <a:spcPts val="0"/>
              </a:spcBef>
            </a:pPr>
            <a:endParaRPr lang="en-US" sz="1800" dirty="0"/>
          </a:p>
        </p:txBody>
      </p:sp>
      <p:sp>
        <p:nvSpPr>
          <p:cNvPr id="3" name="Footer Placeholder 2"/>
          <p:cNvSpPr>
            <a:spLocks noGrp="1"/>
          </p:cNvSpPr>
          <p:nvPr>
            <p:ph type="ftr" sz="quarter" idx="11"/>
          </p:nvPr>
        </p:nvSpPr>
        <p:spPr/>
        <p:txBody>
          <a:bodyPr/>
          <a:lstStyle/>
          <a:p>
            <a:fld id="{807C0B15-0D2C-497E-A080-54BE932321F7}" type="slidenum">
              <a:rPr lang="en-US" smtClean="0"/>
              <a:t>37</a:t>
            </a:fld>
            <a:endParaRPr lang="en-US" dirty="0"/>
          </a:p>
        </p:txBody>
      </p:sp>
    </p:spTree>
    <p:extLst>
      <p:ext uri="{BB962C8B-B14F-4D97-AF65-F5344CB8AC3E}">
        <p14:creationId xmlns:p14="http://schemas.microsoft.com/office/powerpoint/2010/main" val="217467286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304800"/>
            <a:ext cx="6248400" cy="868362"/>
          </a:xfrm>
        </p:spPr>
        <p:txBody>
          <a:bodyPr>
            <a:normAutofit/>
          </a:bodyPr>
          <a:lstStyle/>
          <a:p>
            <a:r>
              <a:rPr lang="en-US" sz="2400" dirty="0" smtClean="0"/>
              <a:t>Key Considerations and Implementation  Priorities</a:t>
            </a:r>
            <a:r>
              <a:rPr lang="en-US" sz="2400" dirty="0"/>
              <a:t> </a:t>
            </a:r>
          </a:p>
        </p:txBody>
      </p:sp>
      <p:sp>
        <p:nvSpPr>
          <p:cNvPr id="9" name="Content Placeholder 2"/>
          <p:cNvSpPr txBox="1">
            <a:spLocks/>
          </p:cNvSpPr>
          <p:nvPr/>
        </p:nvSpPr>
        <p:spPr>
          <a:xfrm>
            <a:off x="228600" y="1219200"/>
            <a:ext cx="8839200" cy="50292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Organizations will need to develop/update core written policies and procedures:</a:t>
            </a:r>
          </a:p>
          <a:p>
            <a:pPr lvl="1">
              <a:spcBef>
                <a:spcPts val="0"/>
              </a:spcBef>
            </a:pPr>
            <a:r>
              <a:rPr lang="en-US" sz="1600" dirty="0" smtClean="0"/>
              <a:t>Advance Payments, including minimizing </a:t>
            </a:r>
            <a:r>
              <a:rPr lang="en-US" sz="1600" dirty="0"/>
              <a:t>time outstanding for advances (200.302)</a:t>
            </a:r>
          </a:p>
          <a:p>
            <a:pPr lvl="1">
              <a:spcBef>
                <a:spcPts val="0"/>
              </a:spcBef>
            </a:pPr>
            <a:r>
              <a:rPr lang="en-US" sz="1600" dirty="0"/>
              <a:t>Determining Cost Allowability (200.302)</a:t>
            </a:r>
          </a:p>
          <a:p>
            <a:pPr lvl="1">
              <a:spcBef>
                <a:spcPts val="0"/>
              </a:spcBef>
            </a:pPr>
            <a:r>
              <a:rPr lang="en-US" sz="1600" dirty="0"/>
              <a:t>Internal Controls (202.303)</a:t>
            </a:r>
          </a:p>
          <a:p>
            <a:pPr lvl="1">
              <a:spcBef>
                <a:spcPts val="0"/>
              </a:spcBef>
            </a:pPr>
            <a:r>
              <a:rPr lang="en-US" sz="1600" dirty="0"/>
              <a:t>Procurement (202.318 and 200.319)</a:t>
            </a:r>
          </a:p>
          <a:p>
            <a:pPr lvl="1">
              <a:spcBef>
                <a:spcPts val="0"/>
              </a:spcBef>
            </a:pPr>
            <a:r>
              <a:rPr lang="en-US" sz="1600" dirty="0" smtClean="0"/>
              <a:t>Conflict of Interest (200.112, 200.318)</a:t>
            </a:r>
          </a:p>
          <a:p>
            <a:pPr lvl="1">
              <a:spcBef>
                <a:spcPts val="0"/>
              </a:spcBef>
            </a:pPr>
            <a:r>
              <a:rPr lang="en-US" sz="1600" dirty="0" smtClean="0"/>
              <a:t>Code </a:t>
            </a:r>
            <a:r>
              <a:rPr lang="en-US" sz="1600" dirty="0"/>
              <a:t>of Conduct (202.318)</a:t>
            </a:r>
          </a:p>
          <a:p>
            <a:pPr lvl="1">
              <a:spcBef>
                <a:spcPts val="0"/>
              </a:spcBef>
            </a:pPr>
            <a:r>
              <a:rPr lang="en-US" sz="1600" dirty="0" smtClean="0"/>
              <a:t>Effort Reporting (Labor </a:t>
            </a:r>
            <a:r>
              <a:rPr lang="en-US" sz="1600" dirty="0"/>
              <a:t>Distribution and </a:t>
            </a:r>
            <a:r>
              <a:rPr lang="en-US" sz="1600" dirty="0" smtClean="0"/>
              <a:t>Reporting) </a:t>
            </a:r>
            <a:r>
              <a:rPr lang="en-US" sz="1600" dirty="0"/>
              <a:t>(202.430)</a:t>
            </a:r>
          </a:p>
          <a:p>
            <a:pPr lvl="1">
              <a:spcBef>
                <a:spcPts val="0"/>
              </a:spcBef>
            </a:pPr>
            <a:r>
              <a:rPr lang="en-US" sz="1600" dirty="0"/>
              <a:t>Leave (202.431)</a:t>
            </a:r>
          </a:p>
          <a:p>
            <a:pPr lvl="1">
              <a:spcBef>
                <a:spcPts val="0"/>
              </a:spcBef>
            </a:pPr>
            <a:r>
              <a:rPr lang="en-US" sz="1600" dirty="0"/>
              <a:t>Pension and Employment Insurance (202.431)</a:t>
            </a:r>
          </a:p>
          <a:p>
            <a:pPr lvl="1">
              <a:spcBef>
                <a:spcPts val="0"/>
              </a:spcBef>
            </a:pPr>
            <a:r>
              <a:rPr lang="en-US" sz="1600" dirty="0"/>
              <a:t>Relocation (202.464)</a:t>
            </a:r>
          </a:p>
          <a:p>
            <a:pPr lvl="1">
              <a:spcBef>
                <a:spcPts val="0"/>
              </a:spcBef>
            </a:pPr>
            <a:r>
              <a:rPr lang="en-US" sz="1600" dirty="0"/>
              <a:t>Employee Health and Welfare (202.437)</a:t>
            </a:r>
          </a:p>
          <a:p>
            <a:pPr lvl="1">
              <a:spcBef>
                <a:spcPts val="0"/>
              </a:spcBef>
            </a:pPr>
            <a:r>
              <a:rPr lang="en-US" sz="1600" dirty="0"/>
              <a:t>Employee Travel Reimbursement (202.474)</a:t>
            </a:r>
          </a:p>
          <a:p>
            <a:pPr lvl="1">
              <a:spcBef>
                <a:spcPts val="0"/>
              </a:spcBef>
            </a:pPr>
            <a:r>
              <a:rPr lang="en-US" sz="1600" dirty="0"/>
              <a:t>Subrecipient Monitoring (202.331</a:t>
            </a:r>
            <a:r>
              <a:rPr lang="en-US" sz="1600" dirty="0" smtClean="0"/>
              <a:t>)</a:t>
            </a:r>
          </a:p>
          <a:p>
            <a:pPr lvl="1">
              <a:spcBef>
                <a:spcPts val="0"/>
              </a:spcBef>
            </a:pPr>
            <a:r>
              <a:rPr lang="en-US" sz="1600" dirty="0" smtClean="0"/>
              <a:t>Cost Share (200.306)</a:t>
            </a:r>
          </a:p>
          <a:p>
            <a:pPr lvl="1">
              <a:spcBef>
                <a:spcPts val="0"/>
              </a:spcBef>
            </a:pPr>
            <a:r>
              <a:rPr lang="en-US" sz="1600" dirty="0" smtClean="0"/>
              <a:t>Subrecipient vs. Contractor (200.23, 200.93)</a:t>
            </a:r>
          </a:p>
          <a:p>
            <a:pPr lvl="1">
              <a:spcBef>
                <a:spcPts val="0"/>
              </a:spcBef>
            </a:pPr>
            <a:endParaRPr lang="en-US" sz="1000" dirty="0"/>
          </a:p>
          <a:p>
            <a:pPr>
              <a:spcBef>
                <a:spcPts val="0"/>
              </a:spcBef>
            </a:pPr>
            <a:r>
              <a:rPr lang="en-US" sz="1800" dirty="0"/>
              <a:t>Training</a:t>
            </a:r>
          </a:p>
          <a:p>
            <a:pPr lvl="1">
              <a:spcBef>
                <a:spcPts val="0"/>
              </a:spcBef>
            </a:pPr>
            <a:r>
              <a:rPr lang="en-US" sz="1600" dirty="0"/>
              <a:t>Develop change management and training programs for staff and managers</a:t>
            </a:r>
          </a:p>
          <a:p>
            <a:pPr lvl="1">
              <a:spcBef>
                <a:spcPts val="0"/>
              </a:spcBef>
            </a:pPr>
            <a:endParaRPr lang="en-US" sz="1800" dirty="0"/>
          </a:p>
        </p:txBody>
      </p:sp>
      <p:sp>
        <p:nvSpPr>
          <p:cNvPr id="3" name="Footer Placeholder 2"/>
          <p:cNvSpPr>
            <a:spLocks noGrp="1"/>
          </p:cNvSpPr>
          <p:nvPr>
            <p:ph type="ftr" sz="quarter" idx="11"/>
          </p:nvPr>
        </p:nvSpPr>
        <p:spPr/>
        <p:txBody>
          <a:bodyPr/>
          <a:lstStyle/>
          <a:p>
            <a:fld id="{51187872-FFFE-44BB-AE46-F74E7EDD4623}" type="slidenum">
              <a:rPr lang="en-US" smtClean="0"/>
              <a:t>38</a:t>
            </a:fld>
            <a:endParaRPr lang="en-US" dirty="0"/>
          </a:p>
        </p:txBody>
      </p:sp>
    </p:spTree>
    <p:extLst>
      <p:ext uri="{BB962C8B-B14F-4D97-AF65-F5344CB8AC3E}">
        <p14:creationId xmlns:p14="http://schemas.microsoft.com/office/powerpoint/2010/main" val="9766634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Key Considerations and Implementation  Priorities </a:t>
            </a:r>
          </a:p>
        </p:txBody>
      </p:sp>
      <p:sp>
        <p:nvSpPr>
          <p:cNvPr id="3" name="Content Placeholder 2"/>
          <p:cNvSpPr>
            <a:spLocks noGrp="1"/>
          </p:cNvSpPr>
          <p:nvPr>
            <p:ph idx="1"/>
          </p:nvPr>
        </p:nvSpPr>
        <p:spPr>
          <a:xfrm>
            <a:off x="457200" y="1447800"/>
            <a:ext cx="8229600" cy="4525963"/>
          </a:xfrm>
        </p:spPr>
        <p:txBody>
          <a:bodyPr/>
          <a:lstStyle/>
          <a:p>
            <a:r>
              <a:rPr lang="en-US" dirty="0" smtClean="0"/>
              <a:t>New Certifications	</a:t>
            </a:r>
          </a:p>
          <a:p>
            <a:pPr lvl="1"/>
            <a:r>
              <a:rPr lang="en-US" dirty="0" smtClean="0"/>
              <a:t>Awardees should assess current processes to determine if they will provide them with the assurances required to offer the new certifications they will be required to submit. </a:t>
            </a:r>
          </a:p>
          <a:p>
            <a:pPr lvl="2"/>
            <a:r>
              <a:rPr lang="en-US" dirty="0" smtClean="0"/>
              <a:t>Award Expenditures (200.415(a)) and </a:t>
            </a:r>
            <a:r>
              <a:rPr lang="en-US" dirty="0"/>
              <a:t>I</a:t>
            </a:r>
            <a:r>
              <a:rPr lang="en-US" dirty="0" smtClean="0"/>
              <a:t>ndirect Rates (200.415(b))</a:t>
            </a:r>
          </a:p>
          <a:p>
            <a:pPr lvl="1"/>
            <a:r>
              <a:rPr lang="en-US" dirty="0" smtClean="0"/>
              <a:t>Likely awardees will need new stronger policies around propriety of expenditures, segregation of unallowable costs, and determination of indirect costs</a:t>
            </a:r>
          </a:p>
          <a:p>
            <a:r>
              <a:rPr lang="en-US" dirty="0" smtClean="0"/>
              <a:t>Mandatory Disclosures</a:t>
            </a:r>
          </a:p>
          <a:p>
            <a:pPr lvl="2"/>
            <a:r>
              <a:rPr lang="en-US" dirty="0" smtClean="0"/>
              <a:t>Awardees should assess processes designed to report to management potential or actual violations, issues and errors</a:t>
            </a:r>
            <a:endParaRPr lang="en-US" dirty="0"/>
          </a:p>
        </p:txBody>
      </p:sp>
      <p:sp>
        <p:nvSpPr>
          <p:cNvPr id="4" name="Footer Placeholder 3"/>
          <p:cNvSpPr>
            <a:spLocks noGrp="1"/>
          </p:cNvSpPr>
          <p:nvPr>
            <p:ph type="ftr" sz="quarter" idx="11"/>
          </p:nvPr>
        </p:nvSpPr>
        <p:spPr/>
        <p:txBody>
          <a:bodyPr/>
          <a:lstStyle/>
          <a:p>
            <a:fld id="{C1C62109-9184-4762-8908-D4E673A808CF}" type="slidenum">
              <a:rPr lang="en-US" smtClean="0"/>
              <a:t>39</a:t>
            </a:fld>
            <a:endParaRPr lang="en-US" dirty="0"/>
          </a:p>
        </p:txBody>
      </p:sp>
    </p:spTree>
    <p:extLst>
      <p:ext uri="{BB962C8B-B14F-4D97-AF65-F5344CB8AC3E}">
        <p14:creationId xmlns:p14="http://schemas.microsoft.com/office/powerpoint/2010/main" val="2489040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Navigating 2 CFR 200</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52664833"/>
              </p:ext>
            </p:extLst>
          </p:nvPr>
        </p:nvGraphicFramePr>
        <p:xfrm>
          <a:off x="457200" y="1600200"/>
          <a:ext cx="7696200" cy="3175000"/>
        </p:xfrm>
        <a:graphic>
          <a:graphicData uri="http://schemas.openxmlformats.org/drawingml/2006/table">
            <a:tbl>
              <a:tblPr firstRow="1" bandRow="1">
                <a:tableStyleId>{5C22544A-7EE6-4342-B048-85BDC9FD1C3A}</a:tableStyleId>
              </a:tblPr>
              <a:tblGrid>
                <a:gridCol w="2133600"/>
                <a:gridCol w="685800"/>
                <a:gridCol w="4876800"/>
              </a:tblGrid>
              <a:tr h="370840">
                <a:tc>
                  <a:txBody>
                    <a:bodyPr/>
                    <a:lstStyle/>
                    <a:p>
                      <a:r>
                        <a:rPr lang="en-US" sz="1600" dirty="0" smtClean="0">
                          <a:latin typeface="Arial" panose="020B0604020202020204" pitchFamily="34" charset="0"/>
                          <a:cs typeface="Arial" panose="020B0604020202020204" pitchFamily="34" charset="0"/>
                        </a:rPr>
                        <a:t>2</a:t>
                      </a:r>
                      <a:r>
                        <a:rPr lang="en-US" sz="1600" baseline="0" dirty="0" smtClean="0">
                          <a:latin typeface="Arial" panose="020B0604020202020204" pitchFamily="34" charset="0"/>
                          <a:cs typeface="Arial" panose="020B0604020202020204" pitchFamily="34" charset="0"/>
                        </a:rPr>
                        <a:t>  CFR Paragraph</a:t>
                      </a:r>
                      <a:endParaRPr lang="en-US" sz="1600" dirty="0">
                        <a:latin typeface="Arial" panose="020B0604020202020204" pitchFamily="34" charset="0"/>
                        <a:cs typeface="Arial" panose="020B0604020202020204" pitchFamily="34" charset="0"/>
                      </a:endParaRPr>
                    </a:p>
                  </a:txBody>
                  <a:tcPr/>
                </a:tc>
                <a:tc>
                  <a:txBody>
                    <a:bodyPr/>
                    <a:lstStyle/>
                    <a:p>
                      <a:pPr algn="l"/>
                      <a:r>
                        <a:rPr lang="en-US" sz="1600" dirty="0" smtClean="0">
                          <a:latin typeface="Arial" panose="020B0604020202020204" pitchFamily="34" charset="0"/>
                          <a:cs typeface="Arial" panose="020B0604020202020204" pitchFamily="34" charset="0"/>
                        </a:rPr>
                        <a:t>Subpart</a:t>
                      </a:r>
                      <a:endParaRPr lang="en-US" sz="1600" dirty="0">
                        <a:latin typeface="Arial" panose="020B0604020202020204" pitchFamily="34" charset="0"/>
                        <a:cs typeface="Arial" panose="020B0604020202020204" pitchFamily="34" charset="0"/>
                      </a:endParaRPr>
                    </a:p>
                  </a:txBody>
                  <a:tcPr/>
                </a:tc>
                <a:tc>
                  <a:txBody>
                    <a:bodyPr/>
                    <a:lstStyle/>
                    <a:p>
                      <a:r>
                        <a:rPr lang="en-US" sz="1600" dirty="0" smtClean="0">
                          <a:latin typeface="Arial" panose="020B0604020202020204" pitchFamily="34" charset="0"/>
                          <a:cs typeface="Arial" panose="020B0604020202020204" pitchFamily="34" charset="0"/>
                        </a:rPr>
                        <a:t>Title</a:t>
                      </a:r>
                      <a:endParaRPr lang="en-US" sz="1600" dirty="0">
                        <a:latin typeface="Arial" panose="020B0604020202020204" pitchFamily="34" charset="0"/>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200.01</a:t>
                      </a:r>
                      <a:r>
                        <a:rPr lang="en-US" sz="1600" b="0" baseline="0" dirty="0" smtClean="0">
                          <a:latin typeface="+mj-lt"/>
                          <a:cs typeface="Arial" panose="020B0604020202020204" pitchFamily="34" charset="0"/>
                        </a:rPr>
                        <a:t> to 200</a:t>
                      </a:r>
                      <a:r>
                        <a:rPr lang="en-US" sz="1600" b="0" dirty="0" smtClean="0">
                          <a:latin typeface="+mj-lt"/>
                          <a:cs typeface="Arial" panose="020B0604020202020204" pitchFamily="34" charset="0"/>
                        </a:rPr>
                        <a:t>.099</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A</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Acronyms and Definitions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200.100</a:t>
                      </a:r>
                      <a:r>
                        <a:rPr lang="en-US" sz="1600" b="0" baseline="0" dirty="0" smtClean="0">
                          <a:latin typeface="+mj-lt"/>
                          <a:cs typeface="Arial" panose="020B0604020202020204" pitchFamily="34" charset="0"/>
                        </a:rPr>
                        <a:t> </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B</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General</a:t>
                      </a:r>
                      <a:r>
                        <a:rPr lang="en-US" sz="1600" b="0" baseline="0" dirty="0" smtClean="0">
                          <a:latin typeface="+mj-lt"/>
                          <a:cs typeface="Arial" panose="020B0604020202020204" pitchFamily="34" charset="0"/>
                        </a:rPr>
                        <a:t> Provisions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200.200</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C</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Pre-Award Requirements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200.300</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D</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Post-Award</a:t>
                      </a:r>
                      <a:r>
                        <a:rPr lang="en-US" sz="1600" b="0" baseline="0" dirty="0" smtClean="0">
                          <a:latin typeface="+mj-lt"/>
                          <a:cs typeface="Arial" panose="020B0604020202020204" pitchFamily="34" charset="0"/>
                        </a:rPr>
                        <a:t> Requirements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200.400</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E</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Cost Principles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200.500</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F</a:t>
                      </a:r>
                      <a:endParaRPr lang="en-US" sz="1600" b="0" dirty="0">
                        <a:latin typeface="+mj-lt"/>
                        <a:cs typeface="Arial" panose="020B0604020202020204" pitchFamily="34" charset="0"/>
                      </a:endParaRPr>
                    </a:p>
                  </a:txBody>
                  <a:tcPr/>
                </a:tc>
                <a:tc>
                  <a:txBody>
                    <a:bodyPr/>
                    <a:lstStyle/>
                    <a:p>
                      <a:r>
                        <a:rPr lang="en-US" sz="1600" b="0" dirty="0" smtClean="0">
                          <a:latin typeface="+mj-lt"/>
                          <a:cs typeface="Arial" panose="020B0604020202020204" pitchFamily="34" charset="0"/>
                        </a:rPr>
                        <a:t>Audit Requirements</a:t>
                      </a:r>
                      <a:endParaRPr lang="en-US" sz="1600" b="0" dirty="0">
                        <a:latin typeface="+mj-lt"/>
                        <a:cs typeface="Arial" panose="020B0604020202020204" pitchFamily="34" charset="0"/>
                      </a:endParaRPr>
                    </a:p>
                  </a:txBody>
                  <a:tcPr/>
                </a:tc>
              </a:tr>
              <a:tr h="370840">
                <a:tc>
                  <a:txBody>
                    <a:bodyPr/>
                    <a:lstStyle/>
                    <a:p>
                      <a:r>
                        <a:rPr lang="en-US" sz="1600" b="0" dirty="0" smtClean="0">
                          <a:latin typeface="+mj-lt"/>
                          <a:cs typeface="Arial" panose="020B0604020202020204" pitchFamily="34" charset="0"/>
                        </a:rPr>
                        <a:t>Appendices I -XI</a:t>
                      </a:r>
                      <a:endParaRPr lang="en-US" sz="1600" b="0" dirty="0">
                        <a:latin typeface="+mj-lt"/>
                        <a:cs typeface="Arial" panose="020B0604020202020204" pitchFamily="34" charset="0"/>
                      </a:endParaRPr>
                    </a:p>
                  </a:txBody>
                  <a:tcPr/>
                </a:tc>
                <a:tc>
                  <a:txBody>
                    <a:bodyPr/>
                    <a:lstStyle/>
                    <a:p>
                      <a:endParaRPr lang="en-US" sz="1600" b="0" dirty="0">
                        <a:latin typeface="+mj-lt"/>
                        <a:cs typeface="Arial" panose="020B0604020202020204" pitchFamily="34" charset="0"/>
                      </a:endParaRPr>
                    </a:p>
                  </a:txBody>
                  <a:tcPr/>
                </a:tc>
                <a:tc>
                  <a:txBody>
                    <a:bodyPr/>
                    <a:lstStyle/>
                    <a:p>
                      <a:endParaRPr lang="en-US" sz="1600" b="0" dirty="0">
                        <a:latin typeface="+mj-lt"/>
                        <a:cs typeface="Arial" panose="020B0604020202020204" pitchFamily="34" charset="0"/>
                      </a:endParaRPr>
                    </a:p>
                  </a:txBody>
                  <a:tcPr/>
                </a:tc>
              </a:tr>
            </a:tbl>
          </a:graphicData>
        </a:graphic>
      </p:graphicFrame>
      <p:sp>
        <p:nvSpPr>
          <p:cNvPr id="4" name="Footer Placeholder 3"/>
          <p:cNvSpPr>
            <a:spLocks noGrp="1"/>
          </p:cNvSpPr>
          <p:nvPr>
            <p:ph type="ftr" sz="quarter" idx="11"/>
          </p:nvPr>
        </p:nvSpPr>
        <p:spPr>
          <a:xfrm>
            <a:off x="2286000" y="6356350"/>
            <a:ext cx="4038600" cy="365125"/>
          </a:xfrm>
        </p:spPr>
        <p:txBody>
          <a:bodyPr/>
          <a:lstStyle/>
          <a:p>
            <a:fld id="{4C73FAA7-8295-4510-B351-0C426B6A2AB3}" type="slidenum">
              <a:rPr lang="en-US" smtClean="0"/>
              <a:t>4</a:t>
            </a:fld>
            <a:endParaRPr lang="en-US" dirty="0"/>
          </a:p>
        </p:txBody>
      </p:sp>
    </p:spTree>
    <p:extLst>
      <p:ext uri="{BB962C8B-B14F-4D97-AF65-F5344CB8AC3E}">
        <p14:creationId xmlns:p14="http://schemas.microsoft.com/office/powerpoint/2010/main" val="61121041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381000" y="304800"/>
            <a:ext cx="6248400" cy="868362"/>
          </a:xfrm>
        </p:spPr>
        <p:txBody>
          <a:bodyPr>
            <a:normAutofit/>
          </a:bodyPr>
          <a:lstStyle/>
          <a:p>
            <a:r>
              <a:rPr lang="en-US" sz="2400" dirty="0" smtClean="0"/>
              <a:t>Key Considerations and Implementation Priorities</a:t>
            </a:r>
            <a:endParaRPr lang="en-US" sz="2400" dirty="0"/>
          </a:p>
        </p:txBody>
      </p:sp>
      <p:sp>
        <p:nvSpPr>
          <p:cNvPr id="9" name="Content Placeholder 2"/>
          <p:cNvSpPr txBox="1">
            <a:spLocks/>
          </p:cNvSpPr>
          <p:nvPr/>
        </p:nvSpPr>
        <p:spPr>
          <a:xfrm>
            <a:off x="152400" y="1219200"/>
            <a:ext cx="8730343"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n-US" sz="1800" dirty="0" smtClean="0"/>
              <a:t>Time and Effort Reporting</a:t>
            </a:r>
          </a:p>
          <a:p>
            <a:pPr lvl="1">
              <a:spcBef>
                <a:spcPts val="0"/>
              </a:spcBef>
            </a:pPr>
            <a:r>
              <a:rPr lang="en-US" sz="1800" dirty="0" smtClean="0"/>
              <a:t>Assess written policies and procedures for time and effort reporting against compliance requirements.  Identify gaps and needed changes.</a:t>
            </a:r>
          </a:p>
          <a:p>
            <a:pPr lvl="1">
              <a:spcBef>
                <a:spcPts val="0"/>
              </a:spcBef>
            </a:pPr>
            <a:r>
              <a:rPr lang="en-US" sz="1800" dirty="0"/>
              <a:t>D</a:t>
            </a:r>
            <a:r>
              <a:rPr lang="en-US" sz="1800" dirty="0" smtClean="0"/>
              <a:t>evelop robust tracking mechanism to capture direct charge effort by indirect staff.</a:t>
            </a:r>
          </a:p>
          <a:p>
            <a:pPr marL="1314450" lvl="3" indent="0">
              <a:spcBef>
                <a:spcPts val="0"/>
              </a:spcBef>
              <a:buNone/>
            </a:pPr>
            <a:r>
              <a:rPr lang="en-US" sz="1800" i="1" dirty="0" smtClean="0"/>
              <a:t>NOTE:   Unclear how the use of time/effort reporting estimates during billing cycles aligns with the new required certifications</a:t>
            </a:r>
          </a:p>
          <a:p>
            <a:pPr>
              <a:spcBef>
                <a:spcPts val="0"/>
              </a:spcBef>
            </a:pPr>
            <a:endParaRPr lang="en-US" sz="1000" dirty="0"/>
          </a:p>
          <a:p>
            <a:pPr>
              <a:spcBef>
                <a:spcPts val="0"/>
              </a:spcBef>
            </a:pPr>
            <a:r>
              <a:rPr lang="en-US" sz="1800" dirty="0" smtClean="0"/>
              <a:t>Subrecipient Administration and Monitoring</a:t>
            </a:r>
            <a:endParaRPr lang="en-US" sz="1800" dirty="0"/>
          </a:p>
          <a:p>
            <a:pPr lvl="1">
              <a:spcBef>
                <a:spcPts val="0"/>
              </a:spcBef>
            </a:pPr>
            <a:r>
              <a:rPr lang="en-US" sz="1800" dirty="0" smtClean="0"/>
              <a:t>Assess current subrecipient administration processes against compliance requirements</a:t>
            </a:r>
          </a:p>
          <a:p>
            <a:pPr lvl="1">
              <a:spcBef>
                <a:spcPts val="0"/>
              </a:spcBef>
            </a:pPr>
            <a:r>
              <a:rPr lang="en-US" sz="1800" dirty="0" smtClean="0"/>
              <a:t>Design subrecipient risk assessment review process and methodology for including special award provisions</a:t>
            </a:r>
          </a:p>
          <a:p>
            <a:pPr lvl="1">
              <a:spcBef>
                <a:spcPts val="0"/>
              </a:spcBef>
            </a:pPr>
            <a:r>
              <a:rPr lang="en-US" sz="1800" dirty="0" smtClean="0"/>
              <a:t>Assess subrecipient monitoring program against compliance requirements and prioritize remediation activities</a:t>
            </a:r>
          </a:p>
          <a:p>
            <a:pPr lvl="1">
              <a:spcBef>
                <a:spcPts val="0"/>
              </a:spcBef>
            </a:pPr>
            <a:endParaRPr lang="en-US" sz="1000" dirty="0"/>
          </a:p>
          <a:p>
            <a:pPr>
              <a:spcBef>
                <a:spcPts val="0"/>
              </a:spcBef>
            </a:pPr>
            <a:r>
              <a:rPr lang="en-US" sz="1800" dirty="0" smtClean="0"/>
              <a:t>Small Business Focus</a:t>
            </a:r>
          </a:p>
          <a:p>
            <a:pPr lvl="1">
              <a:spcBef>
                <a:spcPts val="0"/>
              </a:spcBef>
            </a:pPr>
            <a:r>
              <a:rPr lang="en-US" sz="1800" dirty="0" smtClean="0"/>
              <a:t>Assess small business compliance program and identify gaps and activities to document compliance with enhanced requirements </a:t>
            </a:r>
          </a:p>
          <a:p>
            <a:pPr>
              <a:spcBef>
                <a:spcPts val="0"/>
              </a:spcBef>
            </a:pPr>
            <a:endParaRPr lang="en-US" sz="1800" dirty="0"/>
          </a:p>
        </p:txBody>
      </p:sp>
      <p:sp>
        <p:nvSpPr>
          <p:cNvPr id="3" name="Footer Placeholder 2"/>
          <p:cNvSpPr>
            <a:spLocks noGrp="1"/>
          </p:cNvSpPr>
          <p:nvPr>
            <p:ph type="ftr" sz="quarter" idx="11"/>
          </p:nvPr>
        </p:nvSpPr>
        <p:spPr/>
        <p:txBody>
          <a:bodyPr/>
          <a:lstStyle/>
          <a:p>
            <a:fld id="{85BBA93F-F217-4C35-9C42-01D1D3FD1DE5}" type="slidenum">
              <a:rPr lang="en-US" smtClean="0"/>
              <a:t>40</a:t>
            </a:fld>
            <a:endParaRPr lang="en-US" dirty="0"/>
          </a:p>
        </p:txBody>
      </p:sp>
    </p:spTree>
    <p:extLst>
      <p:ext uri="{BB962C8B-B14F-4D97-AF65-F5344CB8AC3E}">
        <p14:creationId xmlns:p14="http://schemas.microsoft.com/office/powerpoint/2010/main" val="57102405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sz="2400" dirty="0" smtClean="0">
                <a:latin typeface="+mj-lt"/>
              </a:rPr>
              <a:t>Locating 2 CFR Part 200 and Relevant Resources</a:t>
            </a:r>
            <a:endParaRPr lang="en-US" sz="2400" dirty="0">
              <a:latin typeface="+mj-lt"/>
            </a:endParaRPr>
          </a:p>
        </p:txBody>
      </p:sp>
      <p:sp>
        <p:nvSpPr>
          <p:cNvPr id="3" name="Content Placeholder 2"/>
          <p:cNvSpPr>
            <a:spLocks noGrp="1"/>
          </p:cNvSpPr>
          <p:nvPr>
            <p:ph idx="1"/>
          </p:nvPr>
        </p:nvSpPr>
        <p:spPr>
          <a:xfrm>
            <a:off x="457200" y="1295400"/>
            <a:ext cx="8001000" cy="4830763"/>
          </a:xfrm>
        </p:spPr>
        <p:txBody>
          <a:bodyPr>
            <a:normAutofit fontScale="40000" lnSpcReduction="20000"/>
          </a:bodyPr>
          <a:lstStyle/>
          <a:p>
            <a:pPr marL="0" indent="0">
              <a:buNone/>
            </a:pPr>
            <a:r>
              <a:rPr lang="en-US" sz="3500" b="1" dirty="0"/>
              <a:t>Federal Register  </a:t>
            </a:r>
            <a:r>
              <a:rPr lang="en-US" sz="3500" b="1" dirty="0" smtClean="0"/>
              <a:t>- Final Rule</a:t>
            </a:r>
          </a:p>
          <a:p>
            <a:r>
              <a:rPr lang="en-US" sz="3500" b="1" dirty="0" smtClean="0">
                <a:hlinkClick r:id="rId2"/>
              </a:rPr>
              <a:t>https</a:t>
            </a:r>
            <a:r>
              <a:rPr lang="en-US" sz="3500" b="1" dirty="0">
                <a:hlinkClick r:id="rId2"/>
              </a:rPr>
              <a:t>://</a:t>
            </a:r>
            <a:r>
              <a:rPr lang="en-US" sz="3500" b="1" dirty="0" smtClean="0">
                <a:hlinkClick r:id="rId2"/>
              </a:rPr>
              <a:t>www.federalregister.gov/articles/2013/12/26/2013-30465/uniform-administrative-requirements-cost-principles-and-audit-requirements-for-federal-awards</a:t>
            </a:r>
            <a:endParaRPr lang="en-US" sz="3500" b="1" dirty="0" smtClean="0"/>
          </a:p>
          <a:p>
            <a:pPr marL="0" indent="0">
              <a:buNone/>
            </a:pPr>
            <a:endParaRPr lang="en-US" sz="3500" dirty="0"/>
          </a:p>
          <a:p>
            <a:pPr marL="0" indent="0">
              <a:buNone/>
            </a:pPr>
            <a:r>
              <a:rPr lang="en-US" sz="3500" dirty="0"/>
              <a:t>2 CFR Part 200: </a:t>
            </a:r>
            <a:r>
              <a:rPr lang="en-US" sz="3500" dirty="0">
                <a:hlinkClick r:id="rId3"/>
              </a:rPr>
              <a:t>eCFR - Code of Federal </a:t>
            </a:r>
            <a:r>
              <a:rPr lang="en-US" sz="3500" dirty="0" smtClean="0">
                <a:hlinkClick r:id="rId3"/>
              </a:rPr>
              <a:t>Regulations</a:t>
            </a:r>
            <a:r>
              <a:rPr lang="en-US" sz="3500" dirty="0"/>
              <a:t> </a:t>
            </a:r>
            <a:endParaRPr lang="en-US" sz="3500" dirty="0" smtClean="0"/>
          </a:p>
          <a:p>
            <a:r>
              <a:rPr lang="en-US" sz="3500" dirty="0" smtClean="0">
                <a:hlinkClick r:id="rId4"/>
              </a:rPr>
              <a:t>http</a:t>
            </a:r>
            <a:r>
              <a:rPr lang="en-US" sz="3500" dirty="0">
                <a:hlinkClick r:id="rId4"/>
              </a:rPr>
              <a:t>://</a:t>
            </a:r>
            <a:r>
              <a:rPr lang="en-US" sz="3500" dirty="0" smtClean="0">
                <a:hlinkClick r:id="rId4"/>
              </a:rPr>
              <a:t>www.ecfr.gov/cgi-bin/text-idx?SID=704835d27377ef5213a51c149de40cab&amp;node=2:1.1.2.2.1&amp;rgn=div5</a:t>
            </a:r>
            <a:endParaRPr lang="en-US" sz="3500" dirty="0" smtClean="0"/>
          </a:p>
          <a:p>
            <a:pPr marL="0" indent="0">
              <a:buNone/>
            </a:pPr>
            <a:endParaRPr lang="en-US" sz="2900" dirty="0"/>
          </a:p>
          <a:p>
            <a:pPr marL="0" indent="0">
              <a:buNone/>
            </a:pPr>
            <a:r>
              <a:rPr lang="en-US" sz="2900" dirty="0"/>
              <a:t> </a:t>
            </a:r>
            <a:endParaRPr lang="en-US" sz="3500" dirty="0"/>
          </a:p>
          <a:p>
            <a:pPr marL="0" indent="0">
              <a:buNone/>
            </a:pPr>
            <a:r>
              <a:rPr lang="en-US" sz="3500" b="1" dirty="0" smtClean="0"/>
              <a:t>OMB </a:t>
            </a:r>
            <a:r>
              <a:rPr lang="en-US" sz="3500" b="1" dirty="0"/>
              <a:t>website:  </a:t>
            </a:r>
            <a:r>
              <a:rPr lang="en-US" sz="3500" b="1" dirty="0">
                <a:hlinkClick r:id="rId5"/>
              </a:rPr>
              <a:t>http://</a:t>
            </a:r>
            <a:r>
              <a:rPr lang="en-US" sz="3500" b="1" dirty="0" smtClean="0">
                <a:hlinkClick r:id="rId5"/>
              </a:rPr>
              <a:t>www.whitehouse.gov/omb/grants_docs</a:t>
            </a:r>
            <a:endParaRPr lang="en-US" sz="3500" b="1" dirty="0" smtClean="0"/>
          </a:p>
          <a:p>
            <a:endParaRPr lang="en-US" sz="2900" b="1" dirty="0"/>
          </a:p>
          <a:p>
            <a:pPr marL="0" indent="0">
              <a:buNone/>
            </a:pPr>
            <a:r>
              <a:rPr lang="en-US" sz="3500" u="sng" dirty="0" smtClean="0">
                <a:hlinkClick r:id="rId5"/>
              </a:rPr>
              <a:t>The Following are accessible through the OMB Website</a:t>
            </a:r>
          </a:p>
          <a:p>
            <a:pPr marL="0" indent="0">
              <a:buNone/>
            </a:pPr>
            <a:endParaRPr lang="en-US" sz="2900" dirty="0" smtClean="0">
              <a:hlinkClick r:id="rId5"/>
            </a:endParaRPr>
          </a:p>
          <a:p>
            <a:r>
              <a:rPr lang="en-US" sz="2900" dirty="0" smtClean="0">
                <a:hlinkClick r:id="rId5"/>
              </a:rPr>
              <a:t>OMB </a:t>
            </a:r>
            <a:r>
              <a:rPr lang="en-US" sz="2900" dirty="0">
                <a:hlinkClick r:id="rId5"/>
              </a:rPr>
              <a:t>Policy Statements: Uniform Grant Guidance</a:t>
            </a:r>
            <a:endParaRPr lang="en-US" sz="2900" dirty="0"/>
          </a:p>
          <a:p>
            <a:r>
              <a:rPr lang="en-US" sz="2900" dirty="0">
                <a:hlinkClick r:id="rId6"/>
              </a:rPr>
              <a:t>Uniform Guidance Crosswalk from Existing Guidance to Final Guidance</a:t>
            </a:r>
            <a:endParaRPr lang="en-US" sz="2900" dirty="0"/>
          </a:p>
          <a:p>
            <a:r>
              <a:rPr lang="en-US" sz="2900" dirty="0">
                <a:hlinkClick r:id="rId7"/>
              </a:rPr>
              <a:t>Uniform Guidance Crosswalk from Final Guidance to Existing Guidance</a:t>
            </a:r>
            <a:endParaRPr lang="en-US" sz="2900" dirty="0"/>
          </a:p>
          <a:p>
            <a:r>
              <a:rPr lang="en-US" sz="2900" dirty="0">
                <a:hlinkClick r:id="rId8"/>
              </a:rPr>
              <a:t>Cost Principles Comparison Chart</a:t>
            </a:r>
            <a:r>
              <a:rPr lang="en-US" sz="2900" dirty="0"/>
              <a:t> -- 2 CFR Part 225 (A-87), 2 CFR Part 220 (A-21), 2 CFR Part 230 (A-122) and Final Uniform Guidance</a:t>
            </a:r>
          </a:p>
          <a:p>
            <a:r>
              <a:rPr lang="en-US" sz="2900" dirty="0">
                <a:hlinkClick r:id="rId9"/>
              </a:rPr>
              <a:t>Audit Requirements Comparison Chart</a:t>
            </a:r>
            <a:r>
              <a:rPr lang="en-US" sz="2900" dirty="0"/>
              <a:t> -- OMB Circular A-133 and Proposed Uniform Guidance Subpart F</a:t>
            </a:r>
          </a:p>
          <a:p>
            <a:r>
              <a:rPr lang="en-US" sz="2900" dirty="0">
                <a:hlinkClick r:id="rId10"/>
              </a:rPr>
              <a:t>Definitions Comparison Chart</a:t>
            </a:r>
            <a:endParaRPr lang="en-US" sz="2900" dirty="0"/>
          </a:p>
          <a:p>
            <a:r>
              <a:rPr lang="en-US" sz="2900" dirty="0">
                <a:hlinkClick r:id="rId11"/>
              </a:rPr>
              <a:t>Administrative Requirements Comparison </a:t>
            </a:r>
            <a:r>
              <a:rPr lang="en-US" sz="2900" dirty="0" smtClean="0">
                <a:hlinkClick r:id="rId11"/>
              </a:rPr>
              <a:t>Chart</a:t>
            </a:r>
            <a:endParaRPr lang="en-US" sz="2900" dirty="0" smtClean="0"/>
          </a:p>
          <a:p>
            <a:endParaRPr lang="en-US" sz="2900" dirty="0"/>
          </a:p>
          <a:p>
            <a:pPr marL="0" indent="0">
              <a:buNone/>
            </a:pPr>
            <a:r>
              <a:rPr lang="en-US" sz="3500" dirty="0" smtClean="0"/>
              <a:t>COFAR FAQs </a:t>
            </a:r>
            <a:r>
              <a:rPr lang="en-US" sz="3500" dirty="0"/>
              <a:t>to SuperCircular  </a:t>
            </a:r>
            <a:r>
              <a:rPr lang="en-US" sz="3500" dirty="0">
                <a:hlinkClick r:id="rId12"/>
              </a:rPr>
              <a:t>https://cfo.gov/cofar/reform-of-federal-grants-policies-2</a:t>
            </a:r>
            <a:r>
              <a:rPr lang="en-US" sz="3500" dirty="0" smtClean="0">
                <a:hlinkClick r:id="rId12"/>
              </a:rPr>
              <a:t>/</a:t>
            </a:r>
            <a:endParaRPr lang="en-US" sz="3500" dirty="0" smtClean="0"/>
          </a:p>
          <a:p>
            <a:endParaRPr lang="en-US" dirty="0"/>
          </a:p>
          <a:p>
            <a:endParaRPr lang="en-US" dirty="0"/>
          </a:p>
        </p:txBody>
      </p:sp>
      <p:sp>
        <p:nvSpPr>
          <p:cNvPr id="4" name="Footer Placeholder 3"/>
          <p:cNvSpPr>
            <a:spLocks noGrp="1"/>
          </p:cNvSpPr>
          <p:nvPr>
            <p:ph type="ftr" sz="quarter" idx="11"/>
          </p:nvPr>
        </p:nvSpPr>
        <p:spPr/>
        <p:txBody>
          <a:bodyPr/>
          <a:lstStyle/>
          <a:p>
            <a:fld id="{16D829B7-3F8C-4A86-863A-B522C333E752}" type="slidenum">
              <a:rPr lang="en-US" smtClean="0">
                <a:solidFill>
                  <a:prstClr val="black">
                    <a:tint val="75000"/>
                  </a:prstClr>
                </a:solidFill>
              </a:rPr>
              <a:t>41</a:t>
            </a:fld>
            <a:endParaRPr lang="en-US" dirty="0">
              <a:solidFill>
                <a:prstClr val="black">
                  <a:tint val="75000"/>
                </a:prstClr>
              </a:solidFill>
            </a:endParaRPr>
          </a:p>
        </p:txBody>
      </p:sp>
    </p:spTree>
    <p:extLst>
      <p:ext uri="{BB962C8B-B14F-4D97-AF65-F5344CB8AC3E}">
        <p14:creationId xmlns:p14="http://schemas.microsoft.com/office/powerpoint/2010/main" val="3581872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553200" cy="868362"/>
          </a:xfrm>
        </p:spPr>
        <p:txBody>
          <a:bodyPr>
            <a:noAutofit/>
          </a:bodyPr>
          <a:lstStyle/>
          <a:p>
            <a:r>
              <a:rPr lang="en-US" dirty="0"/>
              <a:t>Applicability of OMB Final Rule</a:t>
            </a:r>
          </a:p>
        </p:txBody>
      </p:sp>
      <p:sp>
        <p:nvSpPr>
          <p:cNvPr id="3" name="Content Placeholder 2"/>
          <p:cNvSpPr>
            <a:spLocks noGrp="1"/>
          </p:cNvSpPr>
          <p:nvPr>
            <p:ph idx="1"/>
          </p:nvPr>
        </p:nvSpPr>
        <p:spPr>
          <a:xfrm>
            <a:off x="304800" y="1143000"/>
            <a:ext cx="8915400" cy="5486400"/>
          </a:xfrm>
        </p:spPr>
        <p:txBody>
          <a:bodyPr>
            <a:normAutofit/>
          </a:bodyPr>
          <a:lstStyle/>
          <a:p>
            <a:pPr marL="342900" lvl="1" indent="-342900">
              <a:spcBef>
                <a:spcPts val="600"/>
              </a:spcBef>
              <a:spcAft>
                <a:spcPts val="600"/>
              </a:spcAft>
              <a:buFont typeface="Arial" panose="020B0604020202020204" pitchFamily="34" charset="0"/>
              <a:buChar char="•"/>
            </a:pPr>
            <a:r>
              <a:rPr lang="en-US" sz="1800" dirty="0">
                <a:cs typeface="Arial" panose="020B0604020202020204" pitchFamily="34" charset="0"/>
              </a:rPr>
              <a:t>Federal agencies must implement the changes and issue new agency supplements by </a:t>
            </a:r>
            <a:r>
              <a:rPr lang="en-US" sz="1800" b="1" dirty="0">
                <a:cs typeface="Arial" panose="020B0604020202020204" pitchFamily="34" charset="0"/>
              </a:rPr>
              <a:t>December 26, 2014</a:t>
            </a:r>
          </a:p>
          <a:p>
            <a:pPr marL="800100" lvl="3" indent="-342900">
              <a:spcBef>
                <a:spcPts val="600"/>
              </a:spcBef>
              <a:spcAft>
                <a:spcPts val="600"/>
              </a:spcAft>
              <a:buFont typeface="Arial" panose="020B0604020202020204" pitchFamily="34" charset="0"/>
              <a:buChar char="•"/>
            </a:pPr>
            <a:r>
              <a:rPr lang="en-US" sz="1800" dirty="0">
                <a:cs typeface="Arial" panose="020B0604020202020204" pitchFamily="34" charset="0"/>
              </a:rPr>
              <a:t>Federal agencies may not impose new requirements prior to December 26, </a:t>
            </a:r>
            <a:r>
              <a:rPr lang="en-US" sz="1800" dirty="0" smtClean="0">
                <a:cs typeface="Arial" panose="020B0604020202020204" pitchFamily="34" charset="0"/>
              </a:rPr>
              <a:t>2014</a:t>
            </a:r>
            <a:endParaRPr lang="en-US" sz="1800" dirty="0">
              <a:cs typeface="Arial" panose="020B0604020202020204" pitchFamily="34" charset="0"/>
            </a:endParaRPr>
          </a:p>
          <a:p>
            <a:pPr marL="342900" lvl="1" indent="-342900">
              <a:spcBef>
                <a:spcPts val="600"/>
              </a:spcBef>
              <a:spcAft>
                <a:spcPts val="600"/>
              </a:spcAft>
              <a:buFont typeface="Arial" panose="020B0604020202020204" pitchFamily="34" charset="0"/>
              <a:buChar char="•"/>
            </a:pPr>
            <a:r>
              <a:rPr lang="en-US" sz="1800" dirty="0" smtClean="0">
                <a:cs typeface="Arial" panose="020B0604020202020204" pitchFamily="34" charset="0"/>
              </a:rPr>
              <a:t>Applies </a:t>
            </a:r>
            <a:r>
              <a:rPr lang="en-US" sz="1800" dirty="0">
                <a:cs typeface="Arial" panose="020B0604020202020204" pitchFamily="34" charset="0"/>
              </a:rPr>
              <a:t>to Federal assistance awards and to additional funding (funding increments) made after December 26, 2014</a:t>
            </a:r>
          </a:p>
          <a:p>
            <a:pPr marL="342900" lvl="2" indent="-342900">
              <a:spcBef>
                <a:spcPts val="600"/>
              </a:spcBef>
              <a:spcAft>
                <a:spcPts val="600"/>
              </a:spcAft>
            </a:pPr>
            <a:r>
              <a:rPr lang="en-US" sz="1800" dirty="0">
                <a:cs typeface="Arial" panose="020B0604020202020204" pitchFamily="34" charset="0"/>
              </a:rPr>
              <a:t>Existing awards will continue to be governed by the terms and conditions of their Federal award agreement</a:t>
            </a:r>
          </a:p>
          <a:p>
            <a:pPr marL="342900" lvl="3" indent="-342900">
              <a:spcBef>
                <a:spcPts val="600"/>
              </a:spcBef>
              <a:spcAft>
                <a:spcPts val="600"/>
              </a:spcAft>
              <a:buFont typeface="Arial" panose="020B0604020202020204" pitchFamily="34" charset="0"/>
              <a:buChar char="•"/>
            </a:pPr>
            <a:r>
              <a:rPr lang="en-US" sz="1800" b="1" dirty="0">
                <a:cs typeface="Arial" panose="020B0604020202020204" pitchFamily="34" charset="0"/>
              </a:rPr>
              <a:t>No retroactive change </a:t>
            </a:r>
            <a:r>
              <a:rPr lang="en-US" sz="1800" dirty="0">
                <a:cs typeface="Arial" panose="020B0604020202020204" pitchFamily="34" charset="0"/>
              </a:rPr>
              <a:t>to award terms and conditions</a:t>
            </a:r>
          </a:p>
          <a:p>
            <a:pPr marL="800100" lvl="4" indent="-342900">
              <a:spcBef>
                <a:spcPts val="600"/>
              </a:spcBef>
              <a:spcAft>
                <a:spcPts val="600"/>
              </a:spcAft>
              <a:buFont typeface="Arial" panose="020B0604020202020204" pitchFamily="34" charset="0"/>
              <a:buChar char="•"/>
            </a:pPr>
            <a:r>
              <a:rPr lang="en-US" sz="1800" dirty="0">
                <a:cs typeface="Arial" panose="020B0604020202020204" pitchFamily="34" charset="0"/>
              </a:rPr>
              <a:t>Except, the new single audit guidance will be applied to these awards beginning December 26, 2014</a:t>
            </a:r>
          </a:p>
          <a:p>
            <a:pPr marL="342900" lvl="2" indent="-342900">
              <a:spcBef>
                <a:spcPts val="600"/>
              </a:spcBef>
              <a:spcAft>
                <a:spcPts val="600"/>
              </a:spcAft>
            </a:pPr>
            <a:r>
              <a:rPr lang="en-US" sz="1800" dirty="0">
                <a:cs typeface="Arial" panose="020B0604020202020204" pitchFamily="34" charset="0"/>
              </a:rPr>
              <a:t>Awardees may make policy and procedural changes to comply with new </a:t>
            </a:r>
            <a:r>
              <a:rPr lang="en-US" sz="1800" dirty="0" smtClean="0">
                <a:cs typeface="Arial" panose="020B0604020202020204" pitchFamily="34" charset="0"/>
              </a:rPr>
              <a:t>requirements before effective date. Awardees </a:t>
            </a:r>
            <a:r>
              <a:rPr lang="en-US" sz="1800" dirty="0">
                <a:cs typeface="Arial" panose="020B0604020202020204" pitchFamily="34" charset="0"/>
              </a:rPr>
              <a:t>needing to make entity-wide system change to comply after the effective date will not be penalized for doing </a:t>
            </a:r>
            <a:r>
              <a:rPr lang="en-US" sz="1800" dirty="0" smtClean="0">
                <a:cs typeface="Arial" panose="020B0604020202020204" pitchFamily="34" charset="0"/>
              </a:rPr>
              <a:t>so.</a:t>
            </a:r>
            <a:endParaRPr lang="en-US" sz="1800" dirty="0">
              <a:cs typeface="Arial" panose="020B0604020202020204" pitchFamily="34" charset="0"/>
            </a:endParaRPr>
          </a:p>
          <a:p>
            <a:pPr marL="342900" lvl="1" indent="-342900">
              <a:spcBef>
                <a:spcPts val="600"/>
              </a:spcBef>
              <a:spcAft>
                <a:spcPts val="600"/>
              </a:spcAft>
              <a:buFont typeface="Arial" panose="020B0604020202020204" pitchFamily="34" charset="0"/>
              <a:buChar char="•"/>
            </a:pPr>
            <a:r>
              <a:rPr lang="en-US" sz="1800" dirty="0">
                <a:cs typeface="Arial" panose="020B0604020202020204" pitchFamily="34" charset="0"/>
              </a:rPr>
              <a:t>Single audit changes are effective for fiscal years beginning after December 26, 2014</a:t>
            </a:r>
          </a:p>
          <a:p>
            <a:pPr lvl="1"/>
            <a:endParaRPr lang="en-US" sz="1800" dirty="0" smtClean="0">
              <a:solidFill>
                <a:srgbClr val="002060"/>
              </a:solidFill>
            </a:endParaRPr>
          </a:p>
          <a:p>
            <a:pPr lvl="1"/>
            <a:endParaRPr lang="en-US" sz="1800" dirty="0" smtClean="0">
              <a:solidFill>
                <a:srgbClr val="002060"/>
              </a:solidFill>
            </a:endParaRPr>
          </a:p>
        </p:txBody>
      </p:sp>
      <p:sp>
        <p:nvSpPr>
          <p:cNvPr id="5" name="Footer Placeholder 4"/>
          <p:cNvSpPr>
            <a:spLocks noGrp="1"/>
          </p:cNvSpPr>
          <p:nvPr>
            <p:ph type="ftr" sz="quarter" idx="11"/>
          </p:nvPr>
        </p:nvSpPr>
        <p:spPr>
          <a:xfrm>
            <a:off x="2438400" y="6356350"/>
            <a:ext cx="3733800" cy="365125"/>
          </a:xfrm>
        </p:spPr>
        <p:txBody>
          <a:bodyPr/>
          <a:lstStyle/>
          <a:p>
            <a:fld id="{E58578A7-8C29-4D28-B084-4E115D8AA5B3}" type="slidenum">
              <a:rPr lang="en-US" smtClean="0"/>
              <a:t>5</a:t>
            </a:fld>
            <a:endParaRPr lang="en-US" dirty="0"/>
          </a:p>
        </p:txBody>
      </p:sp>
    </p:spTree>
    <p:extLst>
      <p:ext uri="{BB962C8B-B14F-4D97-AF65-F5344CB8AC3E}">
        <p14:creationId xmlns:p14="http://schemas.microsoft.com/office/powerpoint/2010/main" val="38126594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30" name="Picture 10" descr="http://www.belrim.com/app/uploads/2013/11/target-thumb1.gif">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3398" y="1143000"/>
            <a:ext cx="1262962" cy="96681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304800" y="1524000"/>
            <a:ext cx="8610600" cy="4525963"/>
          </a:xfrm>
        </p:spPr>
        <p:txBody>
          <a:bodyPr>
            <a:noAutofit/>
          </a:bodyPr>
          <a:lstStyle/>
          <a:p>
            <a:r>
              <a:rPr lang="en-US" altLang="en-US" sz="1800" dirty="0">
                <a:latin typeface="Arial" charset="0"/>
                <a:cs typeface="Arial" charset="0"/>
              </a:rPr>
              <a:t>Provide a government-wide framework for grants management</a:t>
            </a:r>
          </a:p>
          <a:p>
            <a:r>
              <a:rPr lang="en-US" altLang="en-US" sz="1800" dirty="0">
                <a:latin typeface="Arial" charset="0"/>
                <a:cs typeface="Arial" charset="0"/>
              </a:rPr>
              <a:t>Ensure that discretionary grants and cooperative agreements </a:t>
            </a:r>
            <a:r>
              <a:rPr lang="en-US" altLang="en-US" sz="1800" dirty="0" smtClean="0">
                <a:latin typeface="Arial" charset="0"/>
                <a:cs typeface="Arial" charset="0"/>
              </a:rPr>
              <a:t>are awarded </a:t>
            </a:r>
            <a:r>
              <a:rPr lang="en-US" altLang="en-US" sz="1800" dirty="0">
                <a:latin typeface="Arial" charset="0"/>
                <a:cs typeface="Arial" charset="0"/>
              </a:rPr>
              <a:t>based on merit</a:t>
            </a:r>
          </a:p>
          <a:p>
            <a:r>
              <a:rPr lang="en-US" altLang="en-US" sz="1800" dirty="0">
                <a:latin typeface="Arial" charset="0"/>
                <a:cs typeface="Arial" charset="0"/>
              </a:rPr>
              <a:t>Reduce administrative burden for non-Federal entities receiving federal </a:t>
            </a:r>
            <a:r>
              <a:rPr lang="en-US" altLang="en-US" sz="1800" dirty="0" smtClean="0">
                <a:latin typeface="Arial" charset="0"/>
                <a:cs typeface="Arial" charset="0"/>
              </a:rPr>
              <a:t>awards – “minimizing time spent on compliance”</a:t>
            </a:r>
            <a:endParaRPr lang="en-US" altLang="en-US" sz="1800" dirty="0">
              <a:latin typeface="Arial" charset="0"/>
              <a:cs typeface="Arial" charset="0"/>
            </a:endParaRPr>
          </a:p>
          <a:p>
            <a:r>
              <a:rPr lang="en-US" altLang="en-US" sz="1800" dirty="0">
                <a:latin typeface="Arial" charset="0"/>
                <a:cs typeface="Arial" charset="0"/>
              </a:rPr>
              <a:t>Increase focus on performance </a:t>
            </a:r>
            <a:r>
              <a:rPr lang="en-US" altLang="en-US" sz="1800" dirty="0" smtClean="0">
                <a:latin typeface="Arial" charset="0"/>
                <a:cs typeface="Arial" charset="0"/>
              </a:rPr>
              <a:t>outcomes</a:t>
            </a:r>
          </a:p>
          <a:p>
            <a:r>
              <a:rPr lang="en-US" altLang="en-US" sz="1800" dirty="0" smtClean="0">
                <a:latin typeface="Arial" charset="0"/>
                <a:cs typeface="Arial" charset="0"/>
              </a:rPr>
              <a:t>Streamline and clarify guidance on </a:t>
            </a:r>
            <a:r>
              <a:rPr lang="en-US" altLang="en-US" sz="1800" dirty="0" err="1" smtClean="0">
                <a:latin typeface="Arial" charset="0"/>
                <a:cs typeface="Arial" charset="0"/>
              </a:rPr>
              <a:t>subrecipient</a:t>
            </a:r>
            <a:r>
              <a:rPr lang="en-US" altLang="en-US" sz="1800" dirty="0" smtClean="0">
                <a:latin typeface="Arial" charset="0"/>
                <a:cs typeface="Arial" charset="0"/>
              </a:rPr>
              <a:t> monitoring</a:t>
            </a:r>
            <a:endParaRPr lang="en-US" altLang="en-US" sz="1800" dirty="0">
              <a:latin typeface="Arial" charset="0"/>
              <a:cs typeface="Arial" charset="0"/>
            </a:endParaRPr>
          </a:p>
          <a:p>
            <a:r>
              <a:rPr lang="en-US" altLang="en-US" sz="1800" dirty="0">
                <a:latin typeface="Arial" charset="0"/>
                <a:cs typeface="Arial" charset="0"/>
              </a:rPr>
              <a:t>Reduce risk of waste, fraud, and abuse</a:t>
            </a:r>
          </a:p>
          <a:p>
            <a:pPr>
              <a:spcBef>
                <a:spcPts val="600"/>
              </a:spcBef>
              <a:spcAft>
                <a:spcPts val="600"/>
              </a:spcAft>
              <a:buFont typeface="Wingdings" panose="05000000000000000000" pitchFamily="2" charset="2"/>
              <a:buChar char="ü"/>
            </a:pPr>
            <a:endParaRPr lang="en-US" sz="1800" dirty="0">
              <a:cs typeface="Arial" panose="020B0604020202020204" pitchFamily="34" charset="0"/>
            </a:endParaRPr>
          </a:p>
          <a:p>
            <a:pPr marL="0" indent="0">
              <a:spcBef>
                <a:spcPts val="600"/>
              </a:spcBef>
              <a:spcAft>
                <a:spcPts val="600"/>
              </a:spcAft>
              <a:buNone/>
            </a:pPr>
            <a:endParaRPr lang="en-US" sz="1800" dirty="0">
              <a:cs typeface="Arial" panose="020B0604020202020204" pitchFamily="34" charset="0"/>
            </a:endParaRPr>
          </a:p>
        </p:txBody>
      </p:sp>
      <p:sp>
        <p:nvSpPr>
          <p:cNvPr id="2" name="Title 1"/>
          <p:cNvSpPr>
            <a:spLocks noGrp="1"/>
          </p:cNvSpPr>
          <p:nvPr>
            <p:ph type="title"/>
          </p:nvPr>
        </p:nvSpPr>
        <p:spPr>
          <a:xfrm>
            <a:off x="381000" y="304800"/>
            <a:ext cx="6393426" cy="868362"/>
          </a:xfrm>
        </p:spPr>
        <p:txBody>
          <a:bodyPr>
            <a:normAutofit/>
          </a:bodyPr>
          <a:lstStyle/>
          <a:p>
            <a:r>
              <a:rPr lang="en-US" dirty="0"/>
              <a:t>Goals</a:t>
            </a:r>
          </a:p>
        </p:txBody>
      </p:sp>
      <p:sp>
        <p:nvSpPr>
          <p:cNvPr id="4" name="Footer Placeholder 3"/>
          <p:cNvSpPr>
            <a:spLocks noGrp="1"/>
          </p:cNvSpPr>
          <p:nvPr>
            <p:ph type="ftr" sz="quarter" idx="11"/>
          </p:nvPr>
        </p:nvSpPr>
        <p:spPr>
          <a:xfrm>
            <a:off x="2286000" y="6356350"/>
            <a:ext cx="4038600" cy="365125"/>
          </a:xfrm>
        </p:spPr>
        <p:txBody>
          <a:bodyPr/>
          <a:lstStyle/>
          <a:p>
            <a:fld id="{50B57789-939C-4D12-9975-E94D8B2EB498}" type="slidenum">
              <a:rPr lang="en-US" smtClean="0"/>
              <a:t>6</a:t>
            </a:fld>
            <a:endParaRPr lang="en-US" dirty="0"/>
          </a:p>
        </p:txBody>
      </p:sp>
      <p:sp>
        <p:nvSpPr>
          <p:cNvPr id="7" name="AutoShape 4" descr="data:image/jpeg;base64,/9j/4AAQSkZJRgABAQAAAQABAAD/2wCEAAkGBxQTEBUUExQUFRUWFxcXFRcXGBcXGBgZGBUYGBcWFBgdHSggGh0lHBUXITEhJSwrLi4uFx8zODMsNygtLisBCgoKDg0OGxAQGzQmICQsLCw0LiwsLCw0LDQsLCwsLC8vLCwsLywsLCwsLCwsLCwsLCwsLCwsLCwsLCwsLCwsLP/AABEIALEA6AMBEQACEQEDEQH/xAAcAAEAAgIDAQAAAAAAAAAAAAAABgcEBQECAwj/xABEEAABAwIDBQUEBwYEBgMAAAABAAIDBBEFBiESMUFhcQcTUYGRIjJCoRQjUmJyscEzQ4KSstFTY6LwJHODwtLxFRaT/8QAGwEBAAIDAQEAAAAAAAAAAAAAAAQFAQIDBgf/xAA1EQACAQMCAwYEBQQDAQAAAAAAAQIDBBEhMQUSQRMiMlFhcYGhsdEjkcHh8BQzQlIVJPFi/9oADAMBAAIRAxEAPwC8UAQBAEAQBAEAQBAEAQBAEAQBAEAQBAEAQGjzLmqnom/WuJeRdsbdXHnyHMqTQtalZ93bzONWvCnuQKo7WJr+xTxNb957nH1ACso8KhjWTITv5dESHKvaNFUyCKZncyO0adraY4+F7DZPIqNccOlTXNB5R2o3im8S0ZOFWk0IAgCAIAgCAIAgCAIAgCAIAgCAIAgCAIAgCAIAgCAjeeMziiguLOmfcRNPLe93IXHqFLs7Z1567Lcj3Ffso+pRtVUOke6SRxe9xu5x3k816SMVFcq2KZtt5e542WTB1cbDoshn0th8pdDG473MaT1LQSvISWJNI9DF5SMhamQgCAIAgCAIAgCAIAgCAIAgCAIAgCAIAgCAIAgCAobPOLGprZXXuxhMbPDZabEjqblems6XZUkur1KS4qc9Rv4EeUo4HCA6Sbj0RDofS9KA2NguBZrR6ALyL1Z6FaI9GStO4g9CCsNNbhNPY7rBkIAgCAIAgCAIAgCAIAgCAIAgCAIAgCAIAgCAxcUqe7glk+wxzvRpK3px5pqPmzWbxFs+cW7l61nnlscFDJwgOQxYwaOXkdajUG5cfMrhcRioOWx0ouTkluZWUopXV1OIC4P7xpuL6NDgXk8tm97qlnN8ryy0jBcywj6RUEmhAEAQBAEAQBAEAQBAEAQBAEAQBAEAQBAEAQGmzkbYfU/8p35KRaf3o+5xuP7UvYoEr1BRnFkMORzZDm3kI2ksswk28Iy8JwOetfsU8Zc0H2pDowH7zt3QDVUt3dKbx0Ra21u4r1LlyXk2KgYSD3kzh7chFtPssHBvzKrJzciwjBRJNdaG5ygCAIAgCAIAgCA1WP5hgpGbUzwCfdYNXut9lv6rSdSMFqSrWyrXMuWnHPr0XuytcY7Uah5IgYyFvAuG2/rv2R81CldSfhWD0lDgFCC/Fk5P00X3NFFmvEZXWjnqHnwjaD8mtK0VWq9mSZWNjTXeil7v7s3FJjuNRi+xO8f5kO1+ViuqnXXT5EKpb8KntJL2l9zfYX2nbJDa2nfCftNa63mxw2h5XXSNz/usEKrwXK5reakvLK+q0+hPcPr4p2B8MjZGH4mkEdD4HkpKkmsopalKdOXLNYfqZKyaBAEAQBAEAQEVz5jsEdNLC94MkjC0Mbq4XGhd9kdVOsrepKamlonuyJdVoRi4t6voUndei3KRsLJq2bLBMAnq37MLCRxedGN6u/QarhXuadFd5/DqdqNvOq+6viWXg/ZnTRgGcundxB0jv+EakdSVRXF9UqvyRb0LSFP1Z749myOmHc0rGFzdDbSNnKw3nkuttYOouapovmzS4vFT7sNX9CE12NTzG8krzyB2R6DRW1O3pU/DErZ16k92YkFU9hux7mnxBIXSUIyWGjmpSi8pliZIzM6cmGbV4F2u+0BvDuY0VLfWip9+G30LWzuXU7styXqtJ4QBAEAQBAQbOuf20zjBT7Mk/wAR3si/Fbe7l6qNWuFDRbl3w3g8rjE6mkfm/wBvX8iocTxJ8khfI8ved7nHXpyHJV7bk8s9hGnToQVOmsJE1yR2fd8wVFZtNjOrIvdLx4v4hp8BvUujb51kec4jxhwbp0d+r8vYsSPYibsQsbGwbgwAD5KaklojzM5yqPmk8swa/FI4v2sscd9224NJ6Am5WJSjHdm9KhVq/wBuLfssmtkx+ilGy6eBw8HuFv8AVotO0pvTKJCsrym+ZQkvZP8AQw24CYX9/h8vdOOpZfbgk5EcOoK17LHepvH0JC4g6i7K6jzLz2kv56kty3mNtReORvdVDB7cTv64z8TOY3cVvCedHoyJcW3Zrng+aD2f6PyZvV0IoQBAEBjYhiEcDC+V7WNHEnfyA4nkFvTpzqPlgss0nOMFmTwVrmbtEe8mOmHdt4vPvnpwYPU9Fb07GnRXNWeX5fcral3Oq+WlovM7ZTyG+Yias2g0naEZuHv5yX1aOXvHjbco9zfyn3YaI70LRR70tyUYvkGjnO1suid4xENv1BBHyXKjf1qawnlep0q2dKo8tYfoeWH9nNFGbua+U/5jrj0AAPms1OI156Zx7GIWNGPTPuSqCFrGhrGhrRuAFgPJQm29WSksEZz5mA08QjjNpZAdfstGhd1N7Dz8FOsLZVZc0tl8yJeV+zjyrdlW7SvymwNtYGBtoZwTfsxoS6SSc+60bDeZOrvQAeqq+J1VyqHxLCwp6ufwLFVMWgQBAEAQEI7TM3GkiEMJ+vlBsf8ADbuLup3DzUa4rciwty54Rw7+on2lRd1fN+Xt5lMxAhhed7jvKrXue3jhI33Zvl4VtZ9YLxRAPkHAm/sMPIkHyBUm3p80tdil4veOhR7r70tF+rLtxCbgOCsjxJBM7ZnNOO6iI70i7nb+7ad1h9o8FFuK/J3Y7l7wfhSuPxqvgXTz/YquprC5xcSXOO9zjcnqVB31Z6vKiuWCwvJHgag+Kya5M7CcclgN4nlvIatPVu5bQnKGzI9xa0q6xUjn6/mT3CMejrtlrj3FUzWJ7fH/AC79NWG/mpkKkauj0Z524sqti3KHepvdP9f0aLDy5jJmBjlAbPHbvGjcQd0kd97TbyOi7RlnR7lVWpKOJw1i9vs/VfubpbnA4JQEPzFnuOIEQbMjhoXk/VN8x755D1VnbcNnPvVNF8/2K+vfxj3aer+RW1RWVNdOANuWR3u6a2O8tG6Nn3ip869K2jy01giRpVK8uaepZOUMjR01pJbSTbx9iM/cB1LvvHysqWtcSqMtaVCNNExUc7BAEAJQFI5ixT6RUyS/CTZn4G6N9d/mvTW9LsqaiUFap2k3I1oK7nI6vlA3kDqdfTegMZ+IDgCfksZGhM8ndocVPEIZoi0An22e1e5uS5p1v0VXdWU6knOL+BYW95CEeVoszCcUiqYxJC8PYdLjgeIcN4PIqqqU5U5cslgsYTjNZizMWhuEAQHSaQNaXHQAEnoEbwZjFyaS3ZROPh1RPLPJvNyB4NHutHQKonJyk2z6HbUoUKUacen16s0OJx7EbG8r+q5olN6Fs9jmHiPDzLb2pnucfwt9lo6aE+as7aOIZ8zxPG63Pccv+qN9Wzhoc925oLj0Auu7eFkqYQc5KMd28FC47XOklc9/vPO0eV+HkLDyVPlybbPpCpxo0404bJYPPAMHkq6hkEW92pcdzWj3nHousIOTwiFdXMbem5yLiw3KFHTNDWxNkd8UkgDnOPiL6NHIKfCjCPQ8hX4jcVpZcsLyR1xLKNJMCHQtaftR+w4eY/VZlShLoYo8QuaTypfB6lcZnynLRHbYXPivo8aOYeG3bd1Ch1aLhqtj0ljxOnddyaxLy6P2+xJsq5idUAEECrgF23NhMz4mO62F/A2K7UqnOvVFXfWatZZX9uW//wAv9un5Fkx49G6FsjLuLhcM3OB3Frh8JB0tyUmL5ilqQdOTi+hWWZs4yzey4gA7oYzp/wBV/wAXTQL0tK1o22r1fn9l0PPVLircaLRGsy7l6or5NLBjd8hB7pn3Yx8bvkOKiXV90RJt7QuHL2X4aOPZiGp997tXvPi4/oNAqic3J5ZZxiorCNqtTYwqzFoIv2s0TPxPa38yukKNSfhi38DSVSEd2aafPVGPce+X/lscR/MQB81Khw64l0x7keV7Rj1NPW9pAHuQj/qSAfJgd+ikR4XjxzS/nwOL4hnwRbMIZhxGrBbFEdlwIJZGWCx0P1shI9BdOzs6Ty22/wCeRjnuqmiSSIbjWHVFKdmSnLBwebyNPRw9ny0VjTuYVdYv7kGpQnT8S+xpH1bz8R8tPyXXLOR4rABQwbLB8AqKp2zDE53i4izBzc46LlVr06azJnWnRnUfdRd2TMuihpu72tp7jtyO4FxAHs8gAAqG5rutPmLuhRVKHKb5RzsEAQEfz1Xd1Ru1ttlrPU6/IFcbiWIFlwmj2lyvTUqXEKq8brcdFWt6HtYRXMjU5mbYt/D/AGWOp0TzH4suvITLYVTW/wAIH1JVrR8CPA8RebqfuYeZXf8ACzc229SAsV/7bNuGLN3T9yj8aH1zhzVWj3U3lIsTsXowIqqo4ktibyAG0712m+inWsdGzy3Hqr5o0/iTZ71LPPnh/wDJRNcGukja47g5zQT0BOqw5JPDZ0jRqSXNGLa80mZ09OHNIcAWkWIOoIKyaJtPKK1gyh9HxRmy9zIbOlY4b/YteK/8Q8lEVHlqLGx6CfE1WspcyzLRP49f51JLV14H3W3vYb9/91LPPGopcrQyT97IHsiJLnRi4dITra+9rbn+ykyuqjjhnBW0E8onUGJOAEcETI2gWaDoB4DZFlGbO+CB1ee61+newxfdijL3dLuLtV6KPDraG+vx+xSO+rS2WDT1OMTSmz5qiU/ZLy2/8DNT0XT/AK1LZL+e5r/2Km7ZnYZlOsl1ZTiIH4pAGH/Vd/yC4VOKQXhOkOHyfiJRRdm97GoqHO+7GLDzc6/yAUCpxGrLbQmQsacdyT4blekg1jhZcfE673fzOuVDnVnPxMlRpxjsjnEMz0kB2ZJ4wR8IO0R1Db2XSnaVqizGLOc7mlDSUjXf/faB3smQ2O/ajfbz0Xb/AI64WvL80c/62j5nZuXcNq27bIoXg/FGba89kix6rm6txRfK217m/Z0KqykmeI7OMP8A8F3/AOkn/ktv6+v/ALfJGv8ARUfL5s2NHlCiiN2U0d/EjaPq665Suast5M6RoU47RN0xgAsAAPAaBcDsdkAQBAEBXnbFMRDTN4GVzj/DGbf1KLdeFIvuAL8WcvT9SrHS7Wl951UFnqYvDRnZqj0YfFoRim+6/dlwdncu1hVPyYW+hIVnReYI8NxKOLqfueGYmXp5fw39CD+izW/tsxw14uqfuUpmiLZqH8zdVfVnuk8wi/QsfsbkBoKhvETbR6OjaB/SVPtfCzynHV+NF+n6sklc6zSeSklGUpjEru9cX2LibklU2W3ln0qMIU6ahTWEloTLs9zi5n1ExL4yPqiTq132Lne0/K3NTracnozy3GbWlH8SGkuq8/U2uYZpJ43GNzhI3WPZBs0+mt92vopUk2tCioyjGa5lldSL4HUTunH0gSkgte28bohdjrloO7XT0XODb0ZKuIU4RUqePLdPcsCKaWZrZGRyua+7m2AAseF+R8V0TyskOcHB8rPeHBqlx9xrOb37R8g2+qyanai7PKfaL53PlcSTshxZGL+AbYnzKkO5qYSycewhnOCT0GGQwi0UTIx91oHzXBtvc6pJbGWsGTUZhzHDSNvI67j7rG6ud5cBzKk29rUrvEVp5nCvcQorMvyKqx/N9TVEgu7uPhGwkfzO3u+Q5L0FvYUqOuMvzZTVrypV9F5IjmyphFOEMm4yli76Wqjc02a5zWSDg5pNteYvcKNd0FWpNPdao721V06ia+JfC8meiCAIAgCAIAgK47aYz3NM7wkc3+Zl/wDtUW62Re8Cf4k16fqVgAAoJ6nJtcXHeUsTxwBB8keyYhpOUfiWB2MVofQvi4xSEeT/AGh+vorC2lmGPI8lxyly3PN/svpoSKvgB2mHc4Fp8xZd2srBUQm4SUlunn8ilc4Uxuxx322XfiabH8lUyWHqfQqMlKHd23Xs9UbrsXxAMqpoCbCeMW5ujJIHo5yk2ssSwUnHKLlSjNdH9SxqyHQhTjyxUucsPtKdNf8Aeqqq0OWbR73h9wq9tGWdVoyL/SZGFtjq0jZBAO4i1vNb06klhEa7s6UlKWzZeL6kQfVygXF/aAsHa+l+SsjxZF83YvA6URyufGALstfZIJ389yuuGunGm3pl+ZUX/auaS2Ri4ZjL4hamrtkXuGOsW66nRwUyVvb1N4L4EZXFxDq/jqSOizvWN9+OGceMbtl3pcg/JRp8LpPwya9zvDiU14o5N1S9oMB/bRzQn7zC4erb/kok+F1l4cMlw4hSe+hvsPx2mm/ZTxvPgHDa82nUKHUoVafii0SoVqc/C8mnzfm1tMO7is+Yjq1ngXc/AKXZWDrvmlpH6ka6vFSXLHWX0Knq53yPL5HF73b3HeV6OEIwXLFYRRyk5PMnlmOWrYwdS1DJ0IWASHI+AOqalpse6jcHPdw0Nw0HxNvRQb65VKm11f8AMkq0oOpUT6Iu1eYL8IAgCAIAgCAhvavS7eHlw3xyMf5X2T8nFca6zAsuE1OS4XrlFJPl8FXHscm+wg95SyR8W2cPPenRoznE4y+BtOyfEu4r3RE2bM238TLlvyLlItZYljzKjj1Byoqa/wAX8n/EW1icet1PPJFZZ5w/23C2kgMjPxCwkb/SfNV9zDEs+Z6/glx2lHle8dPh0/VFc0dU+nnZLGbPjcHN6g7jyO49VxjJp5RZ1qUakHCWzPoGkrmVUDKiLVrxqPsu+Jp5gq0jJSWUeDr0ZUajhLoafHcBjqW7L7gj3XN0LTy8ehWtSnGawzraXlW2lzU3vuujNJgnZ6xk7ZZpe8DHBzWbOzdw1Beb6gHWy5wt1F5Jl1xadaHIljJLcWpBIDfVSCoKIzlM8VMse1djXWAIBtoL7N93ko8q0oyaiy7t7KnOhGco5Jjk/K9JUVgimiOy+AvaGveyzmubc6EcHdFLVeonuUzt6bpt41T+v/hM5Oyaj+CSpj6SX/MFd43lVbMiytqb6Hg/sxc39nXzjk9rXBdY8Rqo5SsKTI7mDJuIQn2Gx1Td+01jQ4HwLb38wp1HiPMsSaTIlWx5XmKyiJ1NVLG600L2OP423/mvdTIXDxovyI0qOur/ADOoxdvEOHkP0XRXK6o0dB9D1ZiMZ+IDrcLoq9N9TV0proewladzmnzC2U4vZmvLJdCTZTydJVnbfdkA+Li/xDP7qDeX8aPdjrL6Eu2tJVdZaL6lt4fQRwRiOJoaxu4D8yeJ5rzs5ynLmk8su4QjBYitDJWhsEAQBAEAQBAYWN0AnppYT+8Y5vmRofWyxJZWDpSqOnNTXRnzULtuHCzgSHDwI0IPmqtrB7qE1JZRl4PiHdzNJ913su6Fa7anRd5OJk4ox0E4kjNnNcHsPMG4WE3F5R0qQjWpuMtmsMvXBsSZV0rJWa3ANvA8R/vwVtGSkso+fVqMqNR05bo0uYcM76ItFg9p2oyeDgNx5EEg9VrVp88cHewu3bVlPps/YpvGaPUuALTchzTva4b2lVWzwz3mVOKlF5TNjkPNzqGUteC6nkI7xo3tPB7OfiOPkFIo1eR+hVcRsFcwyvEv5guWJ8crBLC8SRu1a5v6+B5FWCaayjx9SnKnJxmsNABZNDCxnEmU8LpHmwaPU8AOqxKSiss6UqUqs1CC1Z8/10rpZHOOrnuJ83HQfNVnM5Sz5nuHShRoqPSKLdwin7nF6Ro4xTt9Gs/srF+JfE8bTWaFR+sf1LRW5FCAIDR5vy1HXU5if7LhrG/ix3A9OBHgulKo6cso0qQU1hnzrilFPSzOhmBZIw2I3gjg5p4tPAq2hVbWYsrJU+V4aPD6a7jsHqxh/Rb9pI15EdH1F/hYOjbLDm2Z5UWB2W54+jOFNUO+ocfq3H9248D90/JR69HtFpv9f50O1Kt2b12+hd4KqyxOUAQBAEAQBAEAQFD9q+DfRq10gFo6gGRvhtiwkHzB/iUKvDEsnp+FXPPS5HuiBueVHwW3Nh5RKaef6RAL++wW6jgVzZLg09fM33ZtmQ0s5hkP1ch9m+5ruI8/zHNS7arh8rKLjdjzx7aC1W/qv2LWrIgfabqCpx5QgedMul954W3fb61g+MD4m/eHzCi3FDm70dy+4RxTsfwar7vR+X7FX1NODq1QT1Lw9Ue+C49U0jiYJHMB95uhYerTp5rpCpKOxFuLSjcLFSOfqSdvafUW9qGInxG0B6LurqXkVUuA0m9Jv5EZxzME9Ubyu0G5o0aPLj5rhOrKe5ZWthRtvAtfN7mVkfCjPWx3F2RnvH+Gh9kebrei6W8Myz5EXi9yqdBxW8tPuWLQybePQtH7uGRx/i/2FLbzUS9Dz0I8tnKXnJL8k/uWYupACAIAgIvnnJsWIRC9mTMB7qTwvva/xabeXBdqVZ036HKpSU0fP2L4VNTSmKdhY8cDuI+007iOasoyUllECUXF4ZhrY1ObIC6ex7NT5mOpZjtOjaHROO8svYtP4dNfAqHd01418SXbTfgfwLLUElhAEAQBAEAQBAR3PeXBXUboxbvG+3ETweBu6EaHqtJw5lgk2tw6FRS/M+bHxlrixwLXNJBBFiCN4I8VXtYPWwqKSyjNwypMbrj/AN8lrKOSRSq8r1NtWxBw227j8iuZNaTWSfZCzjtAQVB9oe64/EPHr4qxoVudYe54zinDXQl2lNdx/L9vImsrOI8lIKchuZ8mtnJkhIilOpHwPPi4D3TzHmuFWgp6rctrHitS37ktY/NexXGJ4XLC608Toz42u08w4aH1UKVKUd0eko39Csu7I15jb4rXDJPOjLwvCJKh2zCwv8XbmDm5x0/VdIUpSIVxxCjRWr18kWrgeER0NORcFx9qR+65A+TRwHXxU+EFBYR5K6uZ3NTml8EYXZReor6urI9kNbGz+Ik2HkwfzLlSfNJyJ3EKfYUKdHrq37lqqQVAQBAEAQGozHlynrY9idm1b3XDR7D4tdw6bit4VJQeUazgpLDKfzH2WVcBLoP+Jj+7YSAc2n3v4fRToXMZeLQhzt5LbUhs1BKw2fFI0+DmOH5hd1JPZnHDXQsvscy5M2d9VIx0bAwsZtCxeXHUgHWwA3nx6qJc1Fy8qJNvTeeZlvKESwgCAIAgCAIAgCAqftdyQX3raZt3AfXsG9wH7xo4kcRxHTXhVp51Ra8PvOT8Oe3T0KnicCLhRcF9zZM+jq9nQ7uIXOUCTQuMd2RkyN3OabHeCND5LRPBMnGM1hrKZMcsZ5LAI6jUbg7+/gp1K4T0keUv+Dyg3OhqvLqvuvmTyCsjkF2OBUoojtI0EWNiPA6hAa9+DUxN+4hv492z+yxyryOnazxjmf5mQXNY2ws0DgLALJzK6zvmfvAYYT7PxuHH7rfFRa9X/GJfcKsHnt6q0Wy/X2LR7PcC+h0LGOFpH/WS/idwPQADyXalDljgrL247es59OnsSVdCIEAQBAEAQBAdXMB3gFAdkAQBAEAQBAEAQBAEB1c4ICnu0Ps72XOqaFtwbmWAadXxD82+nguFSlnVFpaX3L3am3mVox4PXcfHzXDBbqaeqPWKoLei5yp52JNG6cNJGUJWuXJposY1Iz1RlUdfLEbxvI5cF0hWnHYhXPDrevrKOH5r+am9p881DRZzWu+SkK6XVFRU4DL/AAmviekmfpiNI2jzP9ll3UeiOUeBVv8AKS+b/RGjxPHqicHbfZvFrdB58VxnXlLRaFlb8JoUXzS7z9dvy+5L+zHJZke2qnZaJpDoWu/eO4PI4NHC+868NetCj/kyFxTiKa7Km/d/oXCpZ54IAgCAIAgCAIAgCAIAgCAIAgCAIAgOkrtEBpsQrC1ARTFMfc3xQLUrbMz45nl+zsSne5o978Y49d60lBSJVG4nT0WxGXSEbx5hcXTaLCF3GW51FQOBWrjnc7xruOsWerMStvXN0fIlR4m14j3bibTxPpda9gzt/wApT6mdRwySmzBbm6zR+p+S3VtI4VOM0l4U2T3K2UoGuD5/r3DUNI+rB/D8XnpyUiFCMSnueKVq3dWiLUpJrhditM1AEAQBAEAQBAEAQBAEAQBAEAQBAEAQHV7boDAqqHaQGixDLzXAk2sgIpiGUw4+yLfmsZN0mamTIl+CwZweByADvF1jQ3Sl0ZwOz5v2R6Job9/zMyDIwHw/JZNGl1ZtqTKOz8PyTUxmBvaHDDHuuPyWNTbEGSOgqANHacxu81smc5U8bG1CycwgCAIAgCAIAgCAIAgCAIAgCAIAgCAIDgoDEnbtdFg3Wh4mnCwbZOPoo8EGTj6IDwTBnnwerMPbxCzg0c2z2FOBuAWTQ5MYQHGyOSA830o4aLGDZTaOYHlpsd35JsbPEtUZiycwgCAIAgCAIAgCAIAgCAIAgCAIAgCA4cgOhahnI2EGTjYWBk7tbZZMHJCA83XWDKweZjQ2ycd2hnJ2aCEMPU7lt1k12O0e6yBndDAQBAEAQBAEAQBAEAQBAEAQBAEAQHCAIAgAQHKA4cgOqA4QBGDhYMnZiyYORvQHZAEAQBAEAQBAEAQBAEAQBAf/2Q=="/>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8" name="AutoShape 6" descr="data:image/jpeg;base64,/9j/4AAQSkZJRgABAQAAAQABAAD/2wCEAAkGBxQTEBUUExQUFRUWFxcXFRcXGBcXGBgZGBUYGBcWFBgdHSggGh0lHBUXITEhJSwrLi4uFx8zODMsNygtLisBCgoKDg0OGxAQGzQmICQsLCw0LiwsLCw0LDQsLCwsLC8vLCwsLywsLCwsLCwsLCwsLCwsLCwsLCwsLCwsLCwsLP/AABEIALEA6AMBEQACEQEDEQH/xAAcAAEAAgIDAQAAAAAAAAAAAAAABgcEBQECAwj/xABEEAABAwIDBQUEBwYEBgMAAAABAAIDBBEFBiESMUFhcQcTUYGRIjJCoRQjUmJyscEzQ4KSstFTY6LwJHODwtLxFRaT/8QAGwEBAAIDAQEAAAAAAAAAAAAAAAQFAQIDBgf/xAA1EQACAQMCAwYEBQQDAQAAAAAAAQIDBBEhMQUSQRMiMlFhcYGhsdEjkcHh8BQzQlIVJPFi/9oADAMBAAIRAxEAPwC8UAQBAEAQBAEAQBAEAQBAEAQBAEAQBAEAQGjzLmqnom/WuJeRdsbdXHnyHMqTQtalZ93bzONWvCnuQKo7WJr+xTxNb957nH1ACso8KhjWTITv5dESHKvaNFUyCKZncyO0adraY4+F7DZPIqNccOlTXNB5R2o3im8S0ZOFWk0IAgCAIAgCAIAgCAIAgCAIAgCAIAgCAIAgCAIAgCAjeeMziiguLOmfcRNPLe93IXHqFLs7Z1567Lcj3Ffso+pRtVUOke6SRxe9xu5x3k816SMVFcq2KZtt5e542WTB1cbDoshn0th8pdDG473MaT1LQSvISWJNI9DF5SMhamQgCAIAgCAIAgCAIAgCAIAgCAIAgCAIAgCAIAgCAobPOLGprZXXuxhMbPDZabEjqblems6XZUkur1KS4qc9Rv4EeUo4HCA6Sbj0RDofS9KA2NguBZrR6ALyL1Z6FaI9GStO4g9CCsNNbhNPY7rBkIAgCAIAgCAIAgCAIAgCAIAgCAIAgCAIAgCAxcUqe7glk+wxzvRpK3px5pqPmzWbxFs+cW7l61nnlscFDJwgOQxYwaOXkdajUG5cfMrhcRioOWx0ouTkluZWUopXV1OIC4P7xpuL6NDgXk8tm97qlnN8ryy0jBcywj6RUEmhAEAQBAEAQBAEAQBAEAQBAEAQBAEAQBAEAQGmzkbYfU/8p35KRaf3o+5xuP7UvYoEr1BRnFkMORzZDm3kI2ksswk28Iy8JwOetfsU8Zc0H2pDowH7zt3QDVUt3dKbx0Ra21u4r1LlyXk2KgYSD3kzh7chFtPssHBvzKrJzciwjBRJNdaG5ygCAIAgCAIAgCA1WP5hgpGbUzwCfdYNXut9lv6rSdSMFqSrWyrXMuWnHPr0XuytcY7Uah5IgYyFvAuG2/rv2R81CldSfhWD0lDgFCC/Fk5P00X3NFFmvEZXWjnqHnwjaD8mtK0VWq9mSZWNjTXeil7v7s3FJjuNRi+xO8f5kO1+ViuqnXXT5EKpb8KntJL2l9zfYX2nbJDa2nfCftNa63mxw2h5XXSNz/usEKrwXK5reakvLK+q0+hPcPr4p2B8MjZGH4mkEdD4HkpKkmsopalKdOXLNYfqZKyaBAEAQBAEAQEVz5jsEdNLC94MkjC0Mbq4XGhd9kdVOsrepKamlonuyJdVoRi4t6voUndei3KRsLJq2bLBMAnq37MLCRxedGN6u/QarhXuadFd5/DqdqNvOq+6viWXg/ZnTRgGcundxB0jv+EakdSVRXF9UqvyRb0LSFP1Z749myOmHc0rGFzdDbSNnKw3nkuttYOouapovmzS4vFT7sNX9CE12NTzG8krzyB2R6DRW1O3pU/DErZ16k92YkFU9hux7mnxBIXSUIyWGjmpSi8pliZIzM6cmGbV4F2u+0BvDuY0VLfWip9+G30LWzuXU7styXqtJ4QBAEAQBAQbOuf20zjBT7Mk/wAR3si/Fbe7l6qNWuFDRbl3w3g8rjE6mkfm/wBvX8iocTxJ8khfI8ved7nHXpyHJV7bk8s9hGnToQVOmsJE1yR2fd8wVFZtNjOrIvdLx4v4hp8BvUujb51kec4jxhwbp0d+r8vYsSPYibsQsbGwbgwAD5KaklojzM5yqPmk8swa/FI4v2sscd9224NJ6Am5WJSjHdm9KhVq/wBuLfssmtkx+ilGy6eBw8HuFv8AVotO0pvTKJCsrym+ZQkvZP8AQw24CYX9/h8vdOOpZfbgk5EcOoK17LHepvH0JC4g6i7K6jzLz2kv56kty3mNtReORvdVDB7cTv64z8TOY3cVvCedHoyJcW3Zrng+aD2f6PyZvV0IoQBAEBjYhiEcDC+V7WNHEnfyA4nkFvTpzqPlgss0nOMFmTwVrmbtEe8mOmHdt4vPvnpwYPU9Fb07GnRXNWeX5fcral3Oq+WlovM7ZTyG+Yias2g0naEZuHv5yX1aOXvHjbco9zfyn3YaI70LRR70tyUYvkGjnO1suid4xENv1BBHyXKjf1qawnlep0q2dKo8tYfoeWH9nNFGbua+U/5jrj0AAPms1OI156Zx7GIWNGPTPuSqCFrGhrGhrRuAFgPJQm29WSksEZz5mA08QjjNpZAdfstGhd1N7Dz8FOsLZVZc0tl8yJeV+zjyrdlW7SvymwNtYGBtoZwTfsxoS6SSc+60bDeZOrvQAeqq+J1VyqHxLCwp6ufwLFVMWgQBAEAQEI7TM3GkiEMJ+vlBsf8ADbuLup3DzUa4rciwty54Rw7+on2lRd1fN+Xt5lMxAhhed7jvKrXue3jhI33Zvl4VtZ9YLxRAPkHAm/sMPIkHyBUm3p80tdil4veOhR7r70tF+rLtxCbgOCsjxJBM7ZnNOO6iI70i7nb+7ad1h9o8FFuK/J3Y7l7wfhSuPxqvgXTz/YquprC5xcSXOO9zjcnqVB31Z6vKiuWCwvJHgag+Kya5M7CcclgN4nlvIatPVu5bQnKGzI9xa0q6xUjn6/mT3CMejrtlrj3FUzWJ7fH/AC79NWG/mpkKkauj0Z524sqti3KHepvdP9f0aLDy5jJmBjlAbPHbvGjcQd0kd97TbyOi7RlnR7lVWpKOJw1i9vs/VfubpbnA4JQEPzFnuOIEQbMjhoXk/VN8x755D1VnbcNnPvVNF8/2K+vfxj3aer+RW1RWVNdOANuWR3u6a2O8tG6Nn3ip869K2jy01giRpVK8uaepZOUMjR01pJbSTbx9iM/cB1LvvHysqWtcSqMtaVCNNExUc7BAEAJQFI5ixT6RUyS/CTZn4G6N9d/mvTW9LsqaiUFap2k3I1oK7nI6vlA3kDqdfTegMZ+IDgCfksZGhM8ndocVPEIZoi0An22e1e5uS5p1v0VXdWU6knOL+BYW95CEeVoszCcUiqYxJC8PYdLjgeIcN4PIqqqU5U5cslgsYTjNZizMWhuEAQHSaQNaXHQAEnoEbwZjFyaS3ZROPh1RPLPJvNyB4NHutHQKonJyk2z6HbUoUKUacen16s0OJx7EbG8r+q5olN6Fs9jmHiPDzLb2pnucfwt9lo6aE+as7aOIZ8zxPG63Pccv+qN9Wzhoc925oLj0Auu7eFkqYQc5KMd28FC47XOklc9/vPO0eV+HkLDyVPlybbPpCpxo0404bJYPPAMHkq6hkEW92pcdzWj3nHousIOTwiFdXMbem5yLiw3KFHTNDWxNkd8UkgDnOPiL6NHIKfCjCPQ8hX4jcVpZcsLyR1xLKNJMCHQtaftR+w4eY/VZlShLoYo8QuaTypfB6lcZnynLRHbYXPivo8aOYeG3bd1Ch1aLhqtj0ljxOnddyaxLy6P2+xJsq5idUAEECrgF23NhMz4mO62F/A2K7UqnOvVFXfWatZZX9uW//wAv9un5Fkx49G6FsjLuLhcM3OB3Frh8JB0tyUmL5ilqQdOTi+hWWZs4yzey4gA7oYzp/wBV/wAXTQL0tK1o22r1fn9l0PPVLircaLRGsy7l6or5NLBjd8hB7pn3Yx8bvkOKiXV90RJt7QuHL2X4aOPZiGp997tXvPi4/oNAqic3J5ZZxiorCNqtTYwqzFoIv2s0TPxPa38yukKNSfhi38DSVSEd2aafPVGPce+X/lscR/MQB81Khw64l0x7keV7Rj1NPW9pAHuQj/qSAfJgd+ikR4XjxzS/nwOL4hnwRbMIZhxGrBbFEdlwIJZGWCx0P1shI9BdOzs6Ty22/wCeRjnuqmiSSIbjWHVFKdmSnLBwebyNPRw9ny0VjTuYVdYv7kGpQnT8S+xpH1bz8R8tPyXXLOR4rABQwbLB8AqKp2zDE53i4izBzc46LlVr06azJnWnRnUfdRd2TMuihpu72tp7jtyO4FxAHs8gAAqG5rutPmLuhRVKHKb5RzsEAQEfz1Xd1Ru1ttlrPU6/IFcbiWIFlwmj2lyvTUqXEKq8brcdFWt6HtYRXMjU5mbYt/D/AGWOp0TzH4suvITLYVTW/wAIH1JVrR8CPA8RebqfuYeZXf8ACzc229SAsV/7bNuGLN3T9yj8aH1zhzVWj3U3lIsTsXowIqqo4ktibyAG0712m+inWsdGzy3Hqr5o0/iTZ71LPPnh/wDJRNcGukja47g5zQT0BOqw5JPDZ0jRqSXNGLa80mZ09OHNIcAWkWIOoIKyaJtPKK1gyh9HxRmy9zIbOlY4b/YteK/8Q8lEVHlqLGx6CfE1WspcyzLRP49f51JLV14H3W3vYb9/91LPPGopcrQyT97IHsiJLnRi4dITra+9rbn+ykyuqjjhnBW0E8onUGJOAEcETI2gWaDoB4DZFlGbO+CB1ee61+newxfdijL3dLuLtV6KPDraG+vx+xSO+rS2WDT1OMTSmz5qiU/ZLy2/8DNT0XT/AK1LZL+e5r/2Km7ZnYZlOsl1ZTiIH4pAGH/Vd/yC4VOKQXhOkOHyfiJRRdm97GoqHO+7GLDzc6/yAUCpxGrLbQmQsacdyT4blekg1jhZcfE673fzOuVDnVnPxMlRpxjsjnEMz0kB2ZJ4wR8IO0R1Db2XSnaVqizGLOc7mlDSUjXf/faB3smQ2O/ajfbz0Xb/AI64WvL80c/62j5nZuXcNq27bIoXg/FGba89kix6rm6txRfK217m/Z0KqykmeI7OMP8A8F3/AOkn/ktv6+v/ALfJGv8ARUfL5s2NHlCiiN2U0d/EjaPq665Suast5M6RoU47RN0xgAsAAPAaBcDsdkAQBAEBXnbFMRDTN4GVzj/DGbf1KLdeFIvuAL8WcvT9SrHS7Wl951UFnqYvDRnZqj0YfFoRim+6/dlwdncu1hVPyYW+hIVnReYI8NxKOLqfueGYmXp5fw39CD+izW/tsxw14uqfuUpmiLZqH8zdVfVnuk8wi/QsfsbkBoKhvETbR6OjaB/SVPtfCzynHV+NF+n6sklc6zSeSklGUpjEru9cX2LibklU2W3ln0qMIU6ahTWEloTLs9zi5n1ExL4yPqiTq132Lne0/K3NTracnozy3GbWlH8SGkuq8/U2uYZpJ43GNzhI3WPZBs0+mt92vopUk2tCioyjGa5lldSL4HUTunH0gSkgte28bohdjrloO7XT0XODb0ZKuIU4RUqePLdPcsCKaWZrZGRyua+7m2AAseF+R8V0TyskOcHB8rPeHBqlx9xrOb37R8g2+qyanai7PKfaL53PlcSTshxZGL+AbYnzKkO5qYSycewhnOCT0GGQwi0UTIx91oHzXBtvc6pJbGWsGTUZhzHDSNvI67j7rG6ud5cBzKk29rUrvEVp5nCvcQorMvyKqx/N9TVEgu7uPhGwkfzO3u+Q5L0FvYUqOuMvzZTVrypV9F5IjmyphFOEMm4yli76Wqjc02a5zWSDg5pNteYvcKNd0FWpNPdao721V06ia+JfC8meiCAIAgCAIAgK47aYz3NM7wkc3+Zl/wDtUW62Re8Cf4k16fqVgAAoJ6nJtcXHeUsTxwBB8keyYhpOUfiWB2MVofQvi4xSEeT/AGh+vorC2lmGPI8lxyly3PN/svpoSKvgB2mHc4Fp8xZd2srBUQm4SUlunn8ilc4Uxuxx322XfiabH8lUyWHqfQqMlKHd23Xs9UbrsXxAMqpoCbCeMW5ujJIHo5yk2ssSwUnHKLlSjNdH9SxqyHQhTjyxUucsPtKdNf8Aeqqq0OWbR73h9wq9tGWdVoyL/SZGFtjq0jZBAO4i1vNb06klhEa7s6UlKWzZeL6kQfVygXF/aAsHa+l+SsjxZF83YvA6URyufGALstfZIJ389yuuGunGm3pl+ZUX/auaS2Ri4ZjL4hamrtkXuGOsW66nRwUyVvb1N4L4EZXFxDq/jqSOizvWN9+OGceMbtl3pcg/JRp8LpPwya9zvDiU14o5N1S9oMB/bRzQn7zC4erb/kok+F1l4cMlw4hSe+hvsPx2mm/ZTxvPgHDa82nUKHUoVafii0SoVqc/C8mnzfm1tMO7is+Yjq1ngXc/AKXZWDrvmlpH6ka6vFSXLHWX0Knq53yPL5HF73b3HeV6OEIwXLFYRRyk5PMnlmOWrYwdS1DJ0IWASHI+AOqalpse6jcHPdw0Nw0HxNvRQb65VKm11f8AMkq0oOpUT6Iu1eYL8IAgCAIAgCAhvavS7eHlw3xyMf5X2T8nFca6zAsuE1OS4XrlFJPl8FXHscm+wg95SyR8W2cPPenRoznE4y+BtOyfEu4r3RE2bM238TLlvyLlItZYljzKjj1Byoqa/wAX8n/EW1icet1PPJFZZ5w/23C2kgMjPxCwkb/SfNV9zDEs+Z6/glx2lHle8dPh0/VFc0dU+nnZLGbPjcHN6g7jyO49VxjJp5RZ1qUakHCWzPoGkrmVUDKiLVrxqPsu+Jp5gq0jJSWUeDr0ZUajhLoafHcBjqW7L7gj3XN0LTy8ehWtSnGawzraXlW2lzU3vuujNJgnZ6xk7ZZpe8DHBzWbOzdw1Beb6gHWy5wt1F5Jl1xadaHIljJLcWpBIDfVSCoKIzlM8VMse1djXWAIBtoL7N93ko8q0oyaiy7t7KnOhGco5Jjk/K9JUVgimiOy+AvaGveyzmubc6EcHdFLVeonuUzt6bpt41T+v/hM5Oyaj+CSpj6SX/MFd43lVbMiytqb6Hg/sxc39nXzjk9rXBdY8Rqo5SsKTI7mDJuIQn2Gx1Td+01jQ4HwLb38wp1HiPMsSaTIlWx5XmKyiJ1NVLG600L2OP423/mvdTIXDxovyI0qOur/ADOoxdvEOHkP0XRXK6o0dB9D1ZiMZ+IDrcLoq9N9TV0proewladzmnzC2U4vZmvLJdCTZTydJVnbfdkA+Li/xDP7qDeX8aPdjrL6Eu2tJVdZaL6lt4fQRwRiOJoaxu4D8yeJ5rzs5ynLmk8su4QjBYitDJWhsEAQBAEAQBAYWN0AnppYT+8Y5vmRofWyxJZWDpSqOnNTXRnzULtuHCzgSHDwI0IPmqtrB7qE1JZRl4PiHdzNJ913su6Fa7anRd5OJk4ox0E4kjNnNcHsPMG4WE3F5R0qQjWpuMtmsMvXBsSZV0rJWa3ANvA8R/vwVtGSkso+fVqMqNR05bo0uYcM76ItFg9p2oyeDgNx5EEg9VrVp88cHewu3bVlPps/YpvGaPUuALTchzTva4b2lVWzwz3mVOKlF5TNjkPNzqGUteC6nkI7xo3tPB7OfiOPkFIo1eR+hVcRsFcwyvEv5guWJ8crBLC8SRu1a5v6+B5FWCaayjx9SnKnJxmsNABZNDCxnEmU8LpHmwaPU8AOqxKSiss6UqUqs1CC1Z8/10rpZHOOrnuJ83HQfNVnM5Sz5nuHShRoqPSKLdwin7nF6Ro4xTt9Gs/srF+JfE8bTWaFR+sf1LRW5FCAIDR5vy1HXU5if7LhrG/ix3A9OBHgulKo6cso0qQU1hnzrilFPSzOhmBZIw2I3gjg5p4tPAq2hVbWYsrJU+V4aPD6a7jsHqxh/Rb9pI15EdH1F/hYOjbLDm2Z5UWB2W54+jOFNUO+ocfq3H9248D90/JR69HtFpv9f50O1Kt2b12+hd4KqyxOUAQBAEAQBAEAQFD9q+DfRq10gFo6gGRvhtiwkHzB/iUKvDEsnp+FXPPS5HuiBueVHwW3Nh5RKaef6RAL++wW6jgVzZLg09fM33ZtmQ0s5hkP1ch9m+5ruI8/zHNS7arh8rKLjdjzx7aC1W/qv2LWrIgfabqCpx5QgedMul954W3fb61g+MD4m/eHzCi3FDm70dy+4RxTsfwar7vR+X7FX1NODq1QT1Lw9Ue+C49U0jiYJHMB95uhYerTp5rpCpKOxFuLSjcLFSOfqSdvafUW9qGInxG0B6LurqXkVUuA0m9Jv5EZxzME9Ubyu0G5o0aPLj5rhOrKe5ZWthRtvAtfN7mVkfCjPWx3F2RnvH+Gh9kebrei6W8Myz5EXi9yqdBxW8tPuWLQybePQtH7uGRx/i/2FLbzUS9Dz0I8tnKXnJL8k/uWYupACAIAgIvnnJsWIRC9mTMB7qTwvva/xabeXBdqVZ036HKpSU0fP2L4VNTSmKdhY8cDuI+007iOasoyUllECUXF4ZhrY1ObIC6ex7NT5mOpZjtOjaHROO8svYtP4dNfAqHd01418SXbTfgfwLLUElhAEAQBAEAQBAR3PeXBXUboxbvG+3ETweBu6EaHqtJw5lgk2tw6FRS/M+bHxlrixwLXNJBBFiCN4I8VXtYPWwqKSyjNwypMbrj/AN8lrKOSRSq8r1NtWxBw227j8iuZNaTWSfZCzjtAQVB9oe64/EPHr4qxoVudYe54zinDXQl2lNdx/L9vImsrOI8lIKchuZ8mtnJkhIilOpHwPPi4D3TzHmuFWgp6rctrHitS37ktY/NexXGJ4XLC608Toz42u08w4aH1UKVKUd0eko39Csu7I15jb4rXDJPOjLwvCJKh2zCwv8XbmDm5x0/VdIUpSIVxxCjRWr18kWrgeER0NORcFx9qR+65A+TRwHXxU+EFBYR5K6uZ3NTml8EYXZReor6urI9kNbGz+Ik2HkwfzLlSfNJyJ3EKfYUKdHrq37lqqQVAQBAEAQGozHlynrY9idm1b3XDR7D4tdw6bit4VJQeUazgpLDKfzH2WVcBLoP+Jj+7YSAc2n3v4fRToXMZeLQhzt5LbUhs1BKw2fFI0+DmOH5hd1JPZnHDXQsvscy5M2d9VIx0bAwsZtCxeXHUgHWwA3nx6qJc1Fy8qJNvTeeZlvKESwgCAIAgCAIAgCAqftdyQX3raZt3AfXsG9wH7xo4kcRxHTXhVp51Ra8PvOT8Oe3T0KnicCLhRcF9zZM+jq9nQ7uIXOUCTQuMd2RkyN3OabHeCND5LRPBMnGM1hrKZMcsZ5LAI6jUbg7+/gp1K4T0keUv+Dyg3OhqvLqvuvmTyCsjkF2OBUoojtI0EWNiPA6hAa9+DUxN+4hv492z+yxyryOnazxjmf5mQXNY2ws0DgLALJzK6zvmfvAYYT7PxuHH7rfFRa9X/GJfcKsHnt6q0Wy/X2LR7PcC+h0LGOFpH/WS/idwPQADyXalDljgrL247es59OnsSVdCIEAQBAEAQBAdXMB3gFAdkAQBAEAQBAEAQBAEB1c4ICnu0Ps72XOqaFtwbmWAadXxD82+nguFSlnVFpaX3L3am3mVox4PXcfHzXDBbqaeqPWKoLei5yp52JNG6cNJGUJWuXJposY1Iz1RlUdfLEbxvI5cF0hWnHYhXPDrevrKOH5r+am9p881DRZzWu+SkK6XVFRU4DL/AAmviekmfpiNI2jzP9ll3UeiOUeBVv8AKS+b/RGjxPHqicHbfZvFrdB58VxnXlLRaFlb8JoUXzS7z9dvy+5L+zHJZke2qnZaJpDoWu/eO4PI4NHC+868NetCj/kyFxTiKa7Km/d/oXCpZ54IAgCAIAgCAIAgCAIAgCAIAgCAIAgOkrtEBpsQrC1ARTFMfc3xQLUrbMz45nl+zsSne5o978Y49d60lBSJVG4nT0WxGXSEbx5hcXTaLCF3GW51FQOBWrjnc7xruOsWerMStvXN0fIlR4m14j3bibTxPpda9gzt/wApT6mdRwySmzBbm6zR+p+S3VtI4VOM0l4U2T3K2UoGuD5/r3DUNI+rB/D8XnpyUiFCMSnueKVq3dWiLUpJrhditM1AEAQBAEAQBAEAQBAEAQBAEAQBAEAQHV7boDAqqHaQGixDLzXAk2sgIpiGUw4+yLfmsZN0mamTIl+CwZweByADvF1jQ3Sl0ZwOz5v2R6Job9/zMyDIwHw/JZNGl1ZtqTKOz8PyTUxmBvaHDDHuuPyWNTbEGSOgqANHacxu81smc5U8bG1CycwgCAIAgCAIAgCAIAgCAIAgCAIAgCAIDgoDEnbtdFg3Wh4mnCwbZOPoo8EGTj6IDwTBnnwerMPbxCzg0c2z2FOBuAWTQ5MYQHGyOSA830o4aLGDZTaOYHlpsd35JsbPEtUZiycwgCAIAgCAIAgCAIAgCAIAgCAIAgCA4cgOhahnI2EGTjYWBk7tbZZMHJCA83XWDKweZjQ2ycd2hnJ2aCEMPU7lt1k12O0e6yBndDAQBAEAQBAEAQBAEAQBAEAQBAEAQHCAIAgAQHKA4cgOqA4QBGDhYMnZiyYORvQHZAEAQBAEAQBAEAQBAEAQBAf/2Q=="/>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8" descr="data:image/jpeg;base64,/9j/4AAQSkZJRgABAQAAAQABAAD/2wCEAAkGBxQTEBUUExQUFRUWFxcXFRcXGBcXGBgZGBUYGBcWFBgdHSggGh0lHBUXITEhJSwrLi4uFx8zODMsNygtLisBCgoKDg0OGxAQGzQmICQsLCw0LiwsLCw0LDQsLCwsLC8vLCwsLywsLCwsLCwsLCwsLCwsLCwsLCwsLCwsLCwsLP/AABEIALEA6AMBEQACEQEDEQH/xAAcAAEAAgIDAQAAAAAAAAAAAAAABgcEBQECAwj/xABEEAABAwIDBQUEBwYEBgMAAAABAAIDBBEFBiESMUFhcQcTUYGRIjJCoRQjUmJyscEzQ4KSstFTY6LwJHODwtLxFRaT/8QAGwEBAAIDAQEAAAAAAAAAAAAAAAQFAQIDBgf/xAA1EQACAQMCAwYEBQQDAQAAAAAAAQIDBBEhMQUSQRMiMlFhcYGhsdEjkcHh8BQzQlIVJPFi/9oADAMBAAIRAxEAPwC8UAQBAEAQBAEAQBAEAQBAEAQBAEAQBAEAQGjzLmqnom/WuJeRdsbdXHnyHMqTQtalZ93bzONWvCnuQKo7WJr+xTxNb957nH1ACso8KhjWTITv5dESHKvaNFUyCKZncyO0adraY4+F7DZPIqNccOlTXNB5R2o3im8S0ZOFWk0IAgCAIAgCAIAgCAIAgCAIAgCAIAgCAIAgCAIAgCAjeeMziiguLOmfcRNPLe93IXHqFLs7Z1567Lcj3Ffso+pRtVUOke6SRxe9xu5x3k816SMVFcq2KZtt5e542WTB1cbDoshn0th8pdDG473MaT1LQSvISWJNI9DF5SMhamQgCAIAgCAIAgCAIAgCAIAgCAIAgCAIAgCAIAgCAobPOLGprZXXuxhMbPDZabEjqblems6XZUkur1KS4qc9Rv4EeUo4HCA6Sbj0RDofS9KA2NguBZrR6ALyL1Z6FaI9GStO4g9CCsNNbhNPY7rBkIAgCAIAgCAIAgCAIAgCAIAgCAIAgCAIAgCAxcUqe7glk+wxzvRpK3px5pqPmzWbxFs+cW7l61nnlscFDJwgOQxYwaOXkdajUG5cfMrhcRioOWx0ouTkluZWUopXV1OIC4P7xpuL6NDgXk8tm97qlnN8ryy0jBcywj6RUEmhAEAQBAEAQBAEAQBAEAQBAEAQBAEAQBAEAQGmzkbYfU/8p35KRaf3o+5xuP7UvYoEr1BRnFkMORzZDm3kI2ksswk28Iy8JwOetfsU8Zc0H2pDowH7zt3QDVUt3dKbx0Ra21u4r1LlyXk2KgYSD3kzh7chFtPssHBvzKrJzciwjBRJNdaG5ygCAIAgCAIAgCA1WP5hgpGbUzwCfdYNXut9lv6rSdSMFqSrWyrXMuWnHPr0XuytcY7Uah5IgYyFvAuG2/rv2R81CldSfhWD0lDgFCC/Fk5P00X3NFFmvEZXWjnqHnwjaD8mtK0VWq9mSZWNjTXeil7v7s3FJjuNRi+xO8f5kO1+ViuqnXXT5EKpb8KntJL2l9zfYX2nbJDa2nfCftNa63mxw2h5XXSNz/usEKrwXK5reakvLK+q0+hPcPr4p2B8MjZGH4mkEdD4HkpKkmsopalKdOXLNYfqZKyaBAEAQBAEAQEVz5jsEdNLC94MkjC0Mbq4XGhd9kdVOsrepKamlonuyJdVoRi4t6voUndei3KRsLJq2bLBMAnq37MLCRxedGN6u/QarhXuadFd5/DqdqNvOq+6viWXg/ZnTRgGcundxB0jv+EakdSVRXF9UqvyRb0LSFP1Z749myOmHc0rGFzdDbSNnKw3nkuttYOouapovmzS4vFT7sNX9CE12NTzG8krzyB2R6DRW1O3pU/DErZ16k92YkFU9hux7mnxBIXSUIyWGjmpSi8pliZIzM6cmGbV4F2u+0BvDuY0VLfWip9+G30LWzuXU7styXqtJ4QBAEAQBAQbOuf20zjBT7Mk/wAR3si/Fbe7l6qNWuFDRbl3w3g8rjE6mkfm/wBvX8iocTxJ8khfI8ved7nHXpyHJV7bk8s9hGnToQVOmsJE1yR2fd8wVFZtNjOrIvdLx4v4hp8BvUujb51kec4jxhwbp0d+r8vYsSPYibsQsbGwbgwAD5KaklojzM5yqPmk8swa/FI4v2sscd9224NJ6Am5WJSjHdm9KhVq/wBuLfssmtkx+ilGy6eBw8HuFv8AVotO0pvTKJCsrym+ZQkvZP8AQw24CYX9/h8vdOOpZfbgk5EcOoK17LHepvH0JC4g6i7K6jzLz2kv56kty3mNtReORvdVDB7cTv64z8TOY3cVvCedHoyJcW3Zrng+aD2f6PyZvV0IoQBAEBjYhiEcDC+V7WNHEnfyA4nkFvTpzqPlgss0nOMFmTwVrmbtEe8mOmHdt4vPvnpwYPU9Fb07GnRXNWeX5fcral3Oq+WlovM7ZTyG+Yias2g0naEZuHv5yX1aOXvHjbco9zfyn3YaI70LRR70tyUYvkGjnO1suid4xENv1BBHyXKjf1qawnlep0q2dKo8tYfoeWH9nNFGbua+U/5jrj0AAPms1OI156Zx7GIWNGPTPuSqCFrGhrGhrRuAFgPJQm29WSksEZz5mA08QjjNpZAdfstGhd1N7Dz8FOsLZVZc0tl8yJeV+zjyrdlW7SvymwNtYGBtoZwTfsxoS6SSc+60bDeZOrvQAeqq+J1VyqHxLCwp6ufwLFVMWgQBAEAQEI7TM3GkiEMJ+vlBsf8ADbuLup3DzUa4rciwty54Rw7+on2lRd1fN+Xt5lMxAhhed7jvKrXue3jhI33Zvl4VtZ9YLxRAPkHAm/sMPIkHyBUm3p80tdil4veOhR7r70tF+rLtxCbgOCsjxJBM7ZnNOO6iI70i7nb+7ad1h9o8FFuK/J3Y7l7wfhSuPxqvgXTz/YquprC5xcSXOO9zjcnqVB31Z6vKiuWCwvJHgag+Kya5M7CcclgN4nlvIatPVu5bQnKGzI9xa0q6xUjn6/mT3CMejrtlrj3FUzWJ7fH/AC79NWG/mpkKkauj0Z524sqti3KHepvdP9f0aLDy5jJmBjlAbPHbvGjcQd0kd97TbyOi7RlnR7lVWpKOJw1i9vs/VfubpbnA4JQEPzFnuOIEQbMjhoXk/VN8x755D1VnbcNnPvVNF8/2K+vfxj3aer+RW1RWVNdOANuWR3u6a2O8tG6Nn3ip869K2jy01giRpVK8uaepZOUMjR01pJbSTbx9iM/cB1LvvHysqWtcSqMtaVCNNExUc7BAEAJQFI5ixT6RUyS/CTZn4G6N9d/mvTW9LsqaiUFap2k3I1oK7nI6vlA3kDqdfTegMZ+IDgCfksZGhM8ndocVPEIZoi0An22e1e5uS5p1v0VXdWU6knOL+BYW95CEeVoszCcUiqYxJC8PYdLjgeIcN4PIqqqU5U5cslgsYTjNZizMWhuEAQHSaQNaXHQAEnoEbwZjFyaS3ZROPh1RPLPJvNyB4NHutHQKonJyk2z6HbUoUKUacen16s0OJx7EbG8r+q5olN6Fs9jmHiPDzLb2pnucfwt9lo6aE+as7aOIZ8zxPG63Pccv+qN9Wzhoc925oLj0Auu7eFkqYQc5KMd28FC47XOklc9/vPO0eV+HkLDyVPlybbPpCpxo0404bJYPPAMHkq6hkEW92pcdzWj3nHousIOTwiFdXMbem5yLiw3KFHTNDWxNkd8UkgDnOPiL6NHIKfCjCPQ8hX4jcVpZcsLyR1xLKNJMCHQtaftR+w4eY/VZlShLoYo8QuaTypfB6lcZnynLRHbYXPivo8aOYeG3bd1Ch1aLhqtj0ljxOnddyaxLy6P2+xJsq5idUAEECrgF23NhMz4mO62F/A2K7UqnOvVFXfWatZZX9uW//wAv9un5Fkx49G6FsjLuLhcM3OB3Frh8JB0tyUmL5ilqQdOTi+hWWZs4yzey4gA7oYzp/wBV/wAXTQL0tK1o22r1fn9l0PPVLircaLRGsy7l6or5NLBjd8hB7pn3Yx8bvkOKiXV90RJt7QuHL2X4aOPZiGp997tXvPi4/oNAqic3J5ZZxiorCNqtTYwqzFoIv2s0TPxPa38yukKNSfhi38DSVSEd2aafPVGPce+X/lscR/MQB81Khw64l0x7keV7Rj1NPW9pAHuQj/qSAfJgd+ikR4XjxzS/nwOL4hnwRbMIZhxGrBbFEdlwIJZGWCx0P1shI9BdOzs6Ty22/wCeRjnuqmiSSIbjWHVFKdmSnLBwebyNPRw9ny0VjTuYVdYv7kGpQnT8S+xpH1bz8R8tPyXXLOR4rABQwbLB8AqKp2zDE53i4izBzc46LlVr06azJnWnRnUfdRd2TMuihpu72tp7jtyO4FxAHs8gAAqG5rutPmLuhRVKHKb5RzsEAQEfz1Xd1Ru1ttlrPU6/IFcbiWIFlwmj2lyvTUqXEKq8brcdFWt6HtYRXMjU5mbYt/D/AGWOp0TzH4suvITLYVTW/wAIH1JVrR8CPA8RebqfuYeZXf8ACzc229SAsV/7bNuGLN3T9yj8aH1zhzVWj3U3lIsTsXowIqqo4ktibyAG0712m+inWsdGzy3Hqr5o0/iTZ71LPPnh/wDJRNcGukja47g5zQT0BOqw5JPDZ0jRqSXNGLa80mZ09OHNIcAWkWIOoIKyaJtPKK1gyh9HxRmy9zIbOlY4b/YteK/8Q8lEVHlqLGx6CfE1WspcyzLRP49f51JLV14H3W3vYb9/91LPPGopcrQyT97IHsiJLnRi4dITra+9rbn+ykyuqjjhnBW0E8onUGJOAEcETI2gWaDoB4DZFlGbO+CB1ee61+newxfdijL3dLuLtV6KPDraG+vx+xSO+rS2WDT1OMTSmz5qiU/ZLy2/8DNT0XT/AK1LZL+e5r/2Km7ZnYZlOsl1ZTiIH4pAGH/Vd/yC4VOKQXhOkOHyfiJRRdm97GoqHO+7GLDzc6/yAUCpxGrLbQmQsacdyT4blekg1jhZcfE673fzOuVDnVnPxMlRpxjsjnEMz0kB2ZJ4wR8IO0R1Db2XSnaVqizGLOc7mlDSUjXf/faB3smQ2O/ajfbz0Xb/AI64WvL80c/62j5nZuXcNq27bIoXg/FGba89kix6rm6txRfK217m/Z0KqykmeI7OMP8A8F3/AOkn/ktv6+v/ALfJGv8ARUfL5s2NHlCiiN2U0d/EjaPq665Suast5M6RoU47RN0xgAsAAPAaBcDsdkAQBAEBXnbFMRDTN4GVzj/DGbf1KLdeFIvuAL8WcvT9SrHS7Wl951UFnqYvDRnZqj0YfFoRim+6/dlwdncu1hVPyYW+hIVnReYI8NxKOLqfueGYmXp5fw39CD+izW/tsxw14uqfuUpmiLZqH8zdVfVnuk8wi/QsfsbkBoKhvETbR6OjaB/SVPtfCzynHV+NF+n6sklc6zSeSklGUpjEru9cX2LibklU2W3ln0qMIU6ahTWEloTLs9zi5n1ExL4yPqiTq132Lne0/K3NTracnozy3GbWlH8SGkuq8/U2uYZpJ43GNzhI3WPZBs0+mt92vopUk2tCioyjGa5lldSL4HUTunH0gSkgte28bohdjrloO7XT0XODb0ZKuIU4RUqePLdPcsCKaWZrZGRyua+7m2AAseF+R8V0TyskOcHB8rPeHBqlx9xrOb37R8g2+qyanai7PKfaL53PlcSTshxZGL+AbYnzKkO5qYSycewhnOCT0GGQwi0UTIx91oHzXBtvc6pJbGWsGTUZhzHDSNvI67j7rG6ud5cBzKk29rUrvEVp5nCvcQorMvyKqx/N9TVEgu7uPhGwkfzO3u+Q5L0FvYUqOuMvzZTVrypV9F5IjmyphFOEMm4yli76Wqjc02a5zWSDg5pNteYvcKNd0FWpNPdao721V06ia+JfC8meiCAIAgCAIAgK47aYz3NM7wkc3+Zl/wDtUW62Re8Cf4k16fqVgAAoJ6nJtcXHeUsTxwBB8keyYhpOUfiWB2MVofQvi4xSEeT/AGh+vorC2lmGPI8lxyly3PN/svpoSKvgB2mHc4Fp8xZd2srBUQm4SUlunn8ilc4Uxuxx322XfiabH8lUyWHqfQqMlKHd23Xs9UbrsXxAMqpoCbCeMW5ujJIHo5yk2ssSwUnHKLlSjNdH9SxqyHQhTjyxUucsPtKdNf8Aeqqq0OWbR73h9wq9tGWdVoyL/SZGFtjq0jZBAO4i1vNb06klhEa7s6UlKWzZeL6kQfVygXF/aAsHa+l+SsjxZF83YvA6URyufGALstfZIJ389yuuGunGm3pl+ZUX/auaS2Ri4ZjL4hamrtkXuGOsW66nRwUyVvb1N4L4EZXFxDq/jqSOizvWN9+OGceMbtl3pcg/JRp8LpPwya9zvDiU14o5N1S9oMB/bRzQn7zC4erb/kok+F1l4cMlw4hSe+hvsPx2mm/ZTxvPgHDa82nUKHUoVafii0SoVqc/C8mnzfm1tMO7is+Yjq1ngXc/AKXZWDrvmlpH6ka6vFSXLHWX0Knq53yPL5HF73b3HeV6OEIwXLFYRRyk5PMnlmOWrYwdS1DJ0IWASHI+AOqalpse6jcHPdw0Nw0HxNvRQb65VKm11f8AMkq0oOpUT6Iu1eYL8IAgCAIAgCAhvavS7eHlw3xyMf5X2T8nFca6zAsuE1OS4XrlFJPl8FXHscm+wg95SyR8W2cPPenRoznE4y+BtOyfEu4r3RE2bM238TLlvyLlItZYljzKjj1Byoqa/wAX8n/EW1icet1PPJFZZ5w/23C2kgMjPxCwkb/SfNV9zDEs+Z6/glx2lHle8dPh0/VFc0dU+nnZLGbPjcHN6g7jyO49VxjJp5RZ1qUakHCWzPoGkrmVUDKiLVrxqPsu+Jp5gq0jJSWUeDr0ZUajhLoafHcBjqW7L7gj3XN0LTy8ehWtSnGawzraXlW2lzU3vuujNJgnZ6xk7ZZpe8DHBzWbOzdw1Beb6gHWy5wt1F5Jl1xadaHIljJLcWpBIDfVSCoKIzlM8VMse1djXWAIBtoL7N93ko8q0oyaiy7t7KnOhGco5Jjk/K9JUVgimiOy+AvaGveyzmubc6EcHdFLVeonuUzt6bpt41T+v/hM5Oyaj+CSpj6SX/MFd43lVbMiytqb6Hg/sxc39nXzjk9rXBdY8Rqo5SsKTI7mDJuIQn2Gx1Td+01jQ4HwLb38wp1HiPMsSaTIlWx5XmKyiJ1NVLG600L2OP423/mvdTIXDxovyI0qOur/ADOoxdvEOHkP0XRXK6o0dB9D1ZiMZ+IDrcLoq9N9TV0proewladzmnzC2U4vZmvLJdCTZTydJVnbfdkA+Li/xDP7qDeX8aPdjrL6Eu2tJVdZaL6lt4fQRwRiOJoaxu4D8yeJ5rzs5ynLmk8su4QjBYitDJWhsEAQBAEAQBAYWN0AnppYT+8Y5vmRofWyxJZWDpSqOnNTXRnzULtuHCzgSHDwI0IPmqtrB7qE1JZRl4PiHdzNJ913su6Fa7anRd5OJk4ox0E4kjNnNcHsPMG4WE3F5R0qQjWpuMtmsMvXBsSZV0rJWa3ANvA8R/vwVtGSkso+fVqMqNR05bo0uYcM76ItFg9p2oyeDgNx5EEg9VrVp88cHewu3bVlPps/YpvGaPUuALTchzTva4b2lVWzwz3mVOKlF5TNjkPNzqGUteC6nkI7xo3tPB7OfiOPkFIo1eR+hVcRsFcwyvEv5guWJ8crBLC8SRu1a5v6+B5FWCaayjx9SnKnJxmsNABZNDCxnEmU8LpHmwaPU8AOqxKSiss6UqUqs1CC1Z8/10rpZHOOrnuJ83HQfNVnM5Sz5nuHShRoqPSKLdwin7nF6Ro4xTt9Gs/srF+JfE8bTWaFR+sf1LRW5FCAIDR5vy1HXU5if7LhrG/ix3A9OBHgulKo6cso0qQU1hnzrilFPSzOhmBZIw2I3gjg5p4tPAq2hVbWYsrJU+V4aPD6a7jsHqxh/Rb9pI15EdH1F/hYOjbLDm2Z5UWB2W54+jOFNUO+ocfq3H9248D90/JR69HtFpv9f50O1Kt2b12+hd4KqyxOUAQBAEAQBAEAQFD9q+DfRq10gFo6gGRvhtiwkHzB/iUKvDEsnp+FXPPS5HuiBueVHwW3Nh5RKaef6RAL++wW6jgVzZLg09fM33ZtmQ0s5hkP1ch9m+5ruI8/zHNS7arh8rKLjdjzx7aC1W/qv2LWrIgfabqCpx5QgedMul954W3fb61g+MD4m/eHzCi3FDm70dy+4RxTsfwar7vR+X7FX1NODq1QT1Lw9Ue+C49U0jiYJHMB95uhYerTp5rpCpKOxFuLSjcLFSOfqSdvafUW9qGInxG0B6LurqXkVUuA0m9Jv5EZxzME9Ubyu0G5o0aPLj5rhOrKe5ZWthRtvAtfN7mVkfCjPWx3F2RnvH+Gh9kebrei6W8Myz5EXi9yqdBxW8tPuWLQybePQtH7uGRx/i/2FLbzUS9Dz0I8tnKXnJL8k/uWYupACAIAgIvnnJsWIRC9mTMB7qTwvva/xabeXBdqVZ036HKpSU0fP2L4VNTSmKdhY8cDuI+007iOasoyUllECUXF4ZhrY1ObIC6ex7NT5mOpZjtOjaHROO8svYtP4dNfAqHd01418SXbTfgfwLLUElhAEAQBAEAQBAR3PeXBXUboxbvG+3ETweBu6EaHqtJw5lgk2tw6FRS/M+bHxlrixwLXNJBBFiCN4I8VXtYPWwqKSyjNwypMbrj/AN8lrKOSRSq8r1NtWxBw227j8iuZNaTWSfZCzjtAQVB9oe64/EPHr4qxoVudYe54zinDXQl2lNdx/L9vImsrOI8lIKchuZ8mtnJkhIilOpHwPPi4D3TzHmuFWgp6rctrHitS37ktY/NexXGJ4XLC608Toz42u08w4aH1UKVKUd0eko39Csu7I15jb4rXDJPOjLwvCJKh2zCwv8XbmDm5x0/VdIUpSIVxxCjRWr18kWrgeER0NORcFx9qR+65A+TRwHXxU+EFBYR5K6uZ3NTml8EYXZReor6urI9kNbGz+Ik2HkwfzLlSfNJyJ3EKfYUKdHrq37lqqQVAQBAEAQGozHlynrY9idm1b3XDR7D4tdw6bit4VJQeUazgpLDKfzH2WVcBLoP+Jj+7YSAc2n3v4fRToXMZeLQhzt5LbUhs1BKw2fFI0+DmOH5hd1JPZnHDXQsvscy5M2d9VIx0bAwsZtCxeXHUgHWwA3nx6qJc1Fy8qJNvTeeZlvKESwgCAIAgCAIAgCAqftdyQX3raZt3AfXsG9wH7xo4kcRxHTXhVp51Ra8PvOT8Oe3T0KnicCLhRcF9zZM+jq9nQ7uIXOUCTQuMd2RkyN3OabHeCND5LRPBMnGM1hrKZMcsZ5LAI6jUbg7+/gp1K4T0keUv+Dyg3OhqvLqvuvmTyCsjkF2OBUoojtI0EWNiPA6hAa9+DUxN+4hv492z+yxyryOnazxjmf5mQXNY2ws0DgLALJzK6zvmfvAYYT7PxuHH7rfFRa9X/GJfcKsHnt6q0Wy/X2LR7PcC+h0LGOFpH/WS/idwPQADyXalDljgrL247es59OnsSVdCIEAQBAEAQBAdXMB3gFAdkAQBAEAQBAEAQBAEB1c4ICnu0Ps72XOqaFtwbmWAadXxD82+nguFSlnVFpaX3L3am3mVox4PXcfHzXDBbqaeqPWKoLei5yp52JNG6cNJGUJWuXJposY1Iz1RlUdfLEbxvI5cF0hWnHYhXPDrevrKOH5r+am9p881DRZzWu+SkK6XVFRU4DL/AAmviekmfpiNI2jzP9ll3UeiOUeBVv8AKS+b/RGjxPHqicHbfZvFrdB58VxnXlLRaFlb8JoUXzS7z9dvy+5L+zHJZke2qnZaJpDoWu/eO4PI4NHC+868NetCj/kyFxTiKa7Km/d/oXCpZ54IAgCAIAgCAIAgCAIAgCAIAgCAIAgOkrtEBpsQrC1ARTFMfc3xQLUrbMz45nl+zsSne5o978Y49d60lBSJVG4nT0WxGXSEbx5hcXTaLCF3GW51FQOBWrjnc7xruOsWerMStvXN0fIlR4m14j3bibTxPpda9gzt/wApT6mdRwySmzBbm6zR+p+S3VtI4VOM0l4U2T3K2UoGuD5/r3DUNI+rB/D8XnpyUiFCMSnueKVq3dWiLUpJrhditM1AEAQBAEAQBAEAQBAEAQBAEAQBAEAQHV7boDAqqHaQGixDLzXAk2sgIpiGUw4+yLfmsZN0mamTIl+CwZweByADvF1jQ3Sl0ZwOz5v2R6Job9/zMyDIwHw/JZNGl1ZtqTKOz8PyTUxmBvaHDDHuuPyWNTbEGSOgqANHacxu81smc5U8bG1CycwgCAIAgCAIAgCAIAgCAIAgCAIAgCAIDgoDEnbtdFg3Wh4mnCwbZOPoo8EGTj6IDwTBnnwerMPbxCzg0c2z2FOBuAWTQ5MYQHGyOSA830o4aLGDZTaOYHlpsd35JsbPEtUZiycwgCAIAgCAIAgCAIAgCAIAgCAIAgCA4cgOhahnI2EGTjYWBk7tbZZMHJCA83XWDKweZjQ2ycd2hnJ2aCEMPU7lt1k12O0e6yBndDAQBAEAQBAEAQBAEAQBAEAQBAEAQHCAIAgAQHKA4cgOqA4QBGDhYMnZiyYORvQHZAEAQBAEAQBAEAQBAEAQBAf/2Q=="/>
          <p:cNvSpPr>
            <a:spLocks noChangeAspect="1" noChangeArrowheads="1"/>
          </p:cNvSpPr>
          <p:nvPr/>
        </p:nvSpPr>
        <p:spPr bwMode="auto">
          <a:xfrm>
            <a:off x="3048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3190317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Critical New Areas Included</a:t>
            </a:r>
            <a:r>
              <a:rPr lang="en-US" dirty="0" smtClean="0"/>
              <a:t>	</a:t>
            </a:r>
            <a:endParaRPr lang="en-US" dirty="0"/>
          </a:p>
        </p:txBody>
      </p:sp>
      <p:sp>
        <p:nvSpPr>
          <p:cNvPr id="3" name="Content Placeholder 2"/>
          <p:cNvSpPr>
            <a:spLocks noGrp="1"/>
          </p:cNvSpPr>
          <p:nvPr>
            <p:ph idx="1"/>
          </p:nvPr>
        </p:nvSpPr>
        <p:spPr>
          <a:xfrm>
            <a:off x="457200" y="1371600"/>
            <a:ext cx="8229600" cy="4525963"/>
          </a:xfrm>
        </p:spPr>
        <p:txBody>
          <a:bodyPr>
            <a:normAutofit fontScale="85000" lnSpcReduction="20000"/>
          </a:bodyPr>
          <a:lstStyle/>
          <a:p>
            <a:pPr marL="0" indent="0">
              <a:buNone/>
            </a:pPr>
            <a:r>
              <a:rPr lang="en-US" dirty="0" smtClean="0"/>
              <a:t>The following areas are those where requirements differ fairly significantly from existing regulatory guidance, and should be a primary area of focus as awardees implement the new regulations:</a:t>
            </a:r>
            <a:endParaRPr lang="en-US" dirty="0"/>
          </a:p>
          <a:p>
            <a:r>
              <a:rPr lang="en-US" dirty="0" smtClean="0"/>
              <a:t>Subrecipient definition – clarity provided for subreceipient v. vendor v. contractor determination</a:t>
            </a:r>
          </a:p>
          <a:p>
            <a:r>
              <a:rPr lang="en-US" dirty="0" smtClean="0"/>
              <a:t>Profit - Reaffirmation that profit is not allowed on assistance awards unless specific contract terms address allowable profit</a:t>
            </a:r>
          </a:p>
          <a:p>
            <a:r>
              <a:rPr lang="en-US" dirty="0" smtClean="0"/>
              <a:t>Certifications – new certifications required from awardees relative to propriety of reported expenditures and payment requests, and related to indirect rate determination, including unallowable cost segregation</a:t>
            </a:r>
          </a:p>
          <a:p>
            <a:r>
              <a:rPr lang="en-US" dirty="0" smtClean="0"/>
              <a:t>Mandatory Disclosure Requirements</a:t>
            </a:r>
          </a:p>
          <a:p>
            <a:r>
              <a:rPr lang="en-US" dirty="0" smtClean="0"/>
              <a:t>NICRA/Indirect Rate Process Options</a:t>
            </a:r>
          </a:p>
          <a:p>
            <a:r>
              <a:rPr lang="en-US" dirty="0" smtClean="0"/>
              <a:t>Fixed Awards</a:t>
            </a:r>
          </a:p>
          <a:p>
            <a:r>
              <a:rPr lang="en-US" dirty="0" smtClean="0"/>
              <a:t>Cost Sharing and Time and Effort Reporting </a:t>
            </a:r>
          </a:p>
          <a:p>
            <a:r>
              <a:rPr lang="en-US" dirty="0" smtClean="0"/>
              <a:t>Procurement and Property Standards</a:t>
            </a:r>
          </a:p>
          <a:p>
            <a:r>
              <a:rPr lang="en-US" dirty="0" smtClean="0"/>
              <a:t>Sub-Recipient Monitoring</a:t>
            </a:r>
          </a:p>
          <a:p>
            <a:pPr marL="0" indent="0">
              <a:buNone/>
            </a:pPr>
            <a:endParaRPr lang="en-US" dirty="0" smtClean="0"/>
          </a:p>
          <a:p>
            <a:pPr marL="0" indent="0">
              <a:buNone/>
            </a:pPr>
            <a:endParaRPr lang="en-US" dirty="0" smtClean="0"/>
          </a:p>
          <a:p>
            <a:endParaRPr lang="en-US" dirty="0"/>
          </a:p>
        </p:txBody>
      </p:sp>
      <p:sp>
        <p:nvSpPr>
          <p:cNvPr id="4" name="Footer Placeholder 3"/>
          <p:cNvSpPr>
            <a:spLocks noGrp="1"/>
          </p:cNvSpPr>
          <p:nvPr>
            <p:ph type="ftr" sz="quarter" idx="11"/>
          </p:nvPr>
        </p:nvSpPr>
        <p:spPr>
          <a:xfrm>
            <a:off x="2286000" y="6356350"/>
            <a:ext cx="4038600" cy="365125"/>
          </a:xfrm>
        </p:spPr>
        <p:txBody>
          <a:bodyPr/>
          <a:lstStyle/>
          <a:p>
            <a:fld id="{3CCAA5F0-04FA-401A-B7B5-38FBD0DFDBF6}" type="slidenum">
              <a:rPr lang="en-US" smtClean="0"/>
              <a:t>7</a:t>
            </a:fld>
            <a:endParaRPr lang="en-US" dirty="0"/>
          </a:p>
        </p:txBody>
      </p:sp>
    </p:spTree>
    <p:extLst>
      <p:ext uri="{BB962C8B-B14F-4D97-AF65-F5344CB8AC3E}">
        <p14:creationId xmlns:p14="http://schemas.microsoft.com/office/powerpoint/2010/main" val="2893237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6248400" cy="868362"/>
          </a:xfrm>
        </p:spPr>
        <p:txBody>
          <a:bodyPr>
            <a:normAutofit/>
          </a:bodyPr>
          <a:lstStyle/>
          <a:p>
            <a:r>
              <a:rPr lang="en-US" dirty="0" smtClean="0"/>
              <a:t>Key Concepts – “Federal Award”</a:t>
            </a:r>
            <a:endParaRPr lang="en-US" dirty="0"/>
          </a:p>
        </p:txBody>
      </p:sp>
      <p:sp>
        <p:nvSpPr>
          <p:cNvPr id="3" name="Content Placeholder 2"/>
          <p:cNvSpPr>
            <a:spLocks noGrp="1"/>
          </p:cNvSpPr>
          <p:nvPr>
            <p:ph idx="1"/>
          </p:nvPr>
        </p:nvSpPr>
        <p:spPr>
          <a:xfrm>
            <a:off x="457200" y="1143000"/>
            <a:ext cx="7162800" cy="3810000"/>
          </a:xfrm>
          <a:noFill/>
        </p:spPr>
        <p:txBody>
          <a:bodyPr>
            <a:normAutofit fontScale="92500" lnSpcReduction="10000"/>
          </a:bodyPr>
          <a:lstStyle/>
          <a:p>
            <a:r>
              <a:rPr lang="en-US" sz="1800" dirty="0" smtClean="0"/>
              <a:t>Federal  Awards  include:</a:t>
            </a:r>
          </a:p>
          <a:p>
            <a:pPr lvl="1"/>
            <a:r>
              <a:rPr lang="en-US" sz="1800" dirty="0" smtClean="0"/>
              <a:t>Federal Financial Assistance Awards</a:t>
            </a:r>
          </a:p>
          <a:p>
            <a:pPr lvl="2"/>
            <a:r>
              <a:rPr lang="en-US" sz="1800" dirty="0" smtClean="0"/>
              <a:t>Grants</a:t>
            </a:r>
          </a:p>
          <a:p>
            <a:pPr lvl="3"/>
            <a:r>
              <a:rPr lang="en-US" sz="1800" dirty="0" smtClean="0"/>
              <a:t>Principal purpose is to </a:t>
            </a:r>
            <a:r>
              <a:rPr lang="en-US" sz="1800" dirty="0"/>
              <a:t>transfer something of value </a:t>
            </a:r>
            <a:r>
              <a:rPr lang="en-US" sz="1800" dirty="0" smtClean="0"/>
              <a:t>to </a:t>
            </a:r>
            <a:r>
              <a:rPr lang="en-US" sz="1800" dirty="0"/>
              <a:t>carry out a </a:t>
            </a:r>
            <a:r>
              <a:rPr lang="en-US" sz="1800" u="sng" dirty="0"/>
              <a:t>public purpose </a:t>
            </a:r>
            <a:r>
              <a:rPr lang="en-US" sz="1800" dirty="0"/>
              <a:t>of support </a:t>
            </a:r>
            <a:r>
              <a:rPr lang="en-US" sz="1800" dirty="0" smtClean="0"/>
              <a:t>or stimulation (not to acquire goods or services for Federal agency)</a:t>
            </a:r>
          </a:p>
          <a:p>
            <a:pPr lvl="3"/>
            <a:r>
              <a:rPr lang="en-US" sz="1800" dirty="0" smtClean="0"/>
              <a:t>Does </a:t>
            </a:r>
            <a:r>
              <a:rPr lang="en-US" sz="1800" i="1" u="sng" dirty="0" smtClean="0"/>
              <a:t>not</a:t>
            </a:r>
            <a:r>
              <a:rPr lang="en-US" sz="1800" dirty="0" smtClean="0"/>
              <a:t> involve substantial involvement of Federal agency</a:t>
            </a:r>
          </a:p>
          <a:p>
            <a:pPr lvl="2"/>
            <a:r>
              <a:rPr lang="en-US" sz="1800" dirty="0"/>
              <a:t>Cooperative Agreement</a:t>
            </a:r>
          </a:p>
          <a:p>
            <a:pPr lvl="3"/>
            <a:r>
              <a:rPr lang="en-US" sz="1800" dirty="0" smtClean="0"/>
              <a:t>Same purpose as grants, but </a:t>
            </a:r>
            <a:r>
              <a:rPr lang="en-US" sz="1800" i="1" u="sng" dirty="0" smtClean="0"/>
              <a:t>does</a:t>
            </a:r>
            <a:r>
              <a:rPr lang="en-US" sz="1800" dirty="0" smtClean="0"/>
              <a:t> have substantial involvement from Federal agency </a:t>
            </a:r>
          </a:p>
          <a:p>
            <a:pPr lvl="1"/>
            <a:r>
              <a:rPr lang="en-US" sz="1800" dirty="0"/>
              <a:t>Cost Reimbursable contracts awarded to an NGO or University under the FAR and cost-reimbursable subcontracts under these contracts in accordance with the FAR</a:t>
            </a:r>
          </a:p>
        </p:txBody>
      </p:sp>
      <p:sp>
        <p:nvSpPr>
          <p:cNvPr id="5" name="Footer Placeholder 4"/>
          <p:cNvSpPr>
            <a:spLocks noGrp="1"/>
          </p:cNvSpPr>
          <p:nvPr>
            <p:ph type="ftr" sz="quarter" idx="11"/>
          </p:nvPr>
        </p:nvSpPr>
        <p:spPr>
          <a:xfrm>
            <a:off x="2362200" y="6356350"/>
            <a:ext cx="4038600" cy="365125"/>
          </a:xfrm>
        </p:spPr>
        <p:txBody>
          <a:bodyPr/>
          <a:lstStyle/>
          <a:p>
            <a:fld id="{7BCA0413-B9A1-4DE5-97AC-EBD49FAFD724}" type="slidenum">
              <a:rPr lang="en-US" smtClean="0"/>
              <a:t>8</a:t>
            </a:fld>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1524000"/>
            <a:ext cx="1378975"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txBox="1">
            <a:spLocks/>
          </p:cNvSpPr>
          <p:nvPr/>
        </p:nvSpPr>
        <p:spPr>
          <a:xfrm>
            <a:off x="533400" y="4874260"/>
            <a:ext cx="8236975"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buFont typeface="Wingdings" panose="05000000000000000000" pitchFamily="2" charset="2"/>
              <a:buChar char="ü"/>
            </a:pPr>
            <a:r>
              <a:rPr lang="en-US" sz="1700" dirty="0"/>
              <a:t>Does not include procurement agreements that a Federal agency uses to buy goods and services from a “contractor”</a:t>
            </a:r>
          </a:p>
          <a:p>
            <a:pPr lvl="1"/>
            <a:endParaRPr lang="en-US" sz="1800" dirty="0"/>
          </a:p>
        </p:txBody>
      </p:sp>
    </p:spTree>
    <p:extLst>
      <p:ext uri="{BB962C8B-B14F-4D97-AF65-F5344CB8AC3E}">
        <p14:creationId xmlns:p14="http://schemas.microsoft.com/office/powerpoint/2010/main" val="16482910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7010400" cy="868362"/>
          </a:xfrm>
        </p:spPr>
        <p:txBody>
          <a:bodyPr>
            <a:noAutofit/>
          </a:bodyPr>
          <a:lstStyle/>
          <a:p>
            <a:r>
              <a:rPr lang="en-US" dirty="0" smtClean="0"/>
              <a:t>Key Concepts - Contractor vs. </a:t>
            </a:r>
            <a:br>
              <a:rPr lang="en-US" dirty="0" smtClean="0"/>
            </a:br>
            <a:r>
              <a:rPr lang="en-US" dirty="0" err="1" smtClean="0"/>
              <a:t>Subrecipient</a:t>
            </a:r>
            <a:r>
              <a:rPr lang="en-US" dirty="0" smtClean="0"/>
              <a:t> vs. Vendor</a:t>
            </a:r>
            <a:endParaRPr lang="en-US" dirty="0"/>
          </a:p>
        </p:txBody>
      </p:sp>
      <p:sp>
        <p:nvSpPr>
          <p:cNvPr id="5" name="Footer Placeholder 4"/>
          <p:cNvSpPr>
            <a:spLocks noGrp="1"/>
          </p:cNvSpPr>
          <p:nvPr>
            <p:ph type="ftr" sz="quarter" idx="11"/>
          </p:nvPr>
        </p:nvSpPr>
        <p:spPr>
          <a:xfrm>
            <a:off x="2286000" y="6356350"/>
            <a:ext cx="4038600" cy="365125"/>
          </a:xfrm>
        </p:spPr>
        <p:txBody>
          <a:bodyPr/>
          <a:lstStyle/>
          <a:p>
            <a:fld id="{60C0F39F-86E9-456E-818E-BB18DE7C8478}" type="slidenum">
              <a:rPr lang="en-US" smtClean="0"/>
              <a:t>9</a:t>
            </a:fld>
            <a:endParaRPr lang="en-US" dirty="0"/>
          </a:p>
        </p:txBody>
      </p:sp>
      <p:sp>
        <p:nvSpPr>
          <p:cNvPr id="7" name="Content Placeholder 2"/>
          <p:cNvSpPr txBox="1">
            <a:spLocks/>
          </p:cNvSpPr>
          <p:nvPr/>
        </p:nvSpPr>
        <p:spPr>
          <a:xfrm>
            <a:off x="398780" y="1219200"/>
            <a:ext cx="7830820" cy="5105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1"/>
            <a:endParaRPr lang="en-US" sz="1800" dirty="0"/>
          </a:p>
        </p:txBody>
      </p:sp>
      <p:sp>
        <p:nvSpPr>
          <p:cNvPr id="8" name="Content Placeholder 2"/>
          <p:cNvSpPr txBox="1">
            <a:spLocks/>
          </p:cNvSpPr>
          <p:nvPr/>
        </p:nvSpPr>
        <p:spPr>
          <a:xfrm>
            <a:off x="685800" y="1524000"/>
            <a:ext cx="7391400" cy="53340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1pPr>
            <a:lvl2pPr marL="742950" indent="-28575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2pPr>
            <a:lvl3pPr marL="11430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3pPr>
            <a:lvl4pPr marL="16002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4pPr>
            <a:lvl5pPr marL="2057400" indent="-228600" algn="l" defTabSz="914400" rtl="0" eaLnBrk="1" latinLnBrk="0" hangingPunct="1">
              <a:spcBef>
                <a:spcPct val="20000"/>
              </a:spcBef>
              <a:buClr>
                <a:schemeClr val="accent6"/>
              </a:buClr>
              <a:buFont typeface="Arial" pitchFamily="34" charset="0"/>
              <a:buChar char="»"/>
              <a:defRPr lang="en-US" sz="2200" kern="1200" dirty="0" smtClean="0">
                <a:solidFill>
                  <a:srgbClr val="657284"/>
                </a:solidFill>
                <a:latin typeface="+mn-lt"/>
                <a:ea typeface="Times New Roman"/>
                <a:cs typeface="Calibri"/>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2" indent="-342900"/>
            <a:r>
              <a:rPr lang="en-US" sz="1800" dirty="0" smtClean="0"/>
              <a:t>Existing guidance led to confusion and unclear definitions of subrecipients vs. vendors, and subawards vs. subcontracts</a:t>
            </a:r>
          </a:p>
          <a:p>
            <a:pPr marL="342900" lvl="2" indent="-342900"/>
            <a:endParaRPr lang="en-US" sz="1800" dirty="0" smtClean="0"/>
          </a:p>
          <a:p>
            <a:pPr marL="285750" lvl="2" indent="-285750"/>
            <a:r>
              <a:rPr lang="en-US" sz="1800" b="1" dirty="0" smtClean="0"/>
              <a:t>New Definitions</a:t>
            </a:r>
            <a:r>
              <a:rPr lang="en-US" sz="1800" b="1" dirty="0"/>
              <a:t>:</a:t>
            </a:r>
            <a:endParaRPr lang="en-US" sz="1000" b="1" dirty="0" smtClean="0"/>
          </a:p>
          <a:p>
            <a:pPr lvl="1"/>
            <a:r>
              <a:rPr lang="en-US" sz="1800" b="1" u="sng" dirty="0" smtClean="0"/>
              <a:t>Contractor </a:t>
            </a:r>
            <a:r>
              <a:rPr lang="en-US" sz="1800" dirty="0" smtClean="0"/>
              <a:t>– term “Vendor” no longer used (replaced by “Contractor”)</a:t>
            </a:r>
          </a:p>
          <a:p>
            <a:pPr lvl="2">
              <a:spcBef>
                <a:spcPts val="0"/>
              </a:spcBef>
            </a:pPr>
            <a:r>
              <a:rPr lang="en-US" sz="1800" dirty="0" smtClean="0"/>
              <a:t>Provides goods or services ancillary to the project scope</a:t>
            </a:r>
          </a:p>
          <a:p>
            <a:pPr lvl="2">
              <a:spcBef>
                <a:spcPts val="0"/>
              </a:spcBef>
            </a:pPr>
            <a:r>
              <a:rPr lang="en-US" sz="1800" dirty="0" smtClean="0"/>
              <a:t>Provides similar items to other customers</a:t>
            </a:r>
          </a:p>
          <a:p>
            <a:pPr lvl="2">
              <a:spcBef>
                <a:spcPts val="0"/>
              </a:spcBef>
            </a:pPr>
            <a:r>
              <a:rPr lang="en-US" sz="1800" dirty="0" smtClean="0"/>
              <a:t>Follows a “procurement” relationship</a:t>
            </a:r>
          </a:p>
          <a:p>
            <a:endParaRPr lang="en-US" sz="1000" dirty="0" smtClean="0"/>
          </a:p>
          <a:p>
            <a:pPr lvl="1"/>
            <a:r>
              <a:rPr lang="en-US" sz="1800" b="1" u="sng" dirty="0" smtClean="0"/>
              <a:t>Subrecipient</a:t>
            </a:r>
            <a:r>
              <a:rPr lang="en-US" sz="1800" dirty="0" smtClean="0"/>
              <a:t> (i.e., subawardee or subcontractor)</a:t>
            </a:r>
          </a:p>
          <a:p>
            <a:pPr lvl="2">
              <a:spcBef>
                <a:spcPts val="0"/>
              </a:spcBef>
            </a:pPr>
            <a:r>
              <a:rPr lang="en-US" sz="1800" dirty="0" smtClean="0"/>
              <a:t>Carries out part of a Federal award activity, part of project scope </a:t>
            </a:r>
          </a:p>
          <a:p>
            <a:pPr lvl="2">
              <a:spcBef>
                <a:spcPts val="0"/>
              </a:spcBef>
            </a:pPr>
            <a:r>
              <a:rPr lang="en-US" sz="1800" dirty="0" smtClean="0"/>
              <a:t>Subject to Federal program compliance requirements</a:t>
            </a:r>
          </a:p>
          <a:p>
            <a:pPr lvl="2">
              <a:spcBef>
                <a:spcPts val="0"/>
              </a:spcBef>
            </a:pPr>
            <a:r>
              <a:rPr lang="en-US" sz="1800" dirty="0" smtClean="0"/>
              <a:t>Performance is measured against objectives of Federal program</a:t>
            </a:r>
          </a:p>
          <a:p>
            <a:pPr lvl="2">
              <a:spcBef>
                <a:spcPts val="0"/>
              </a:spcBef>
            </a:pPr>
            <a:r>
              <a:rPr lang="en-US" sz="1800" dirty="0" smtClean="0"/>
              <a:t>Makes own decisions on how to carry out responsibilities</a:t>
            </a:r>
          </a:p>
          <a:p>
            <a:pPr lvl="2"/>
            <a:endParaRPr lang="en-US" sz="1800" dirty="0" smtClean="0"/>
          </a:p>
          <a:p>
            <a:pPr lvl="1"/>
            <a:endParaRPr lang="en-US" sz="1800" dirty="0"/>
          </a:p>
        </p:txBody>
      </p:sp>
      <p:sp>
        <p:nvSpPr>
          <p:cNvPr id="6" name="AutoShape 8" descr="data:image/jpeg;base64,/9j/4AAQSkZJRgABAQAAAQABAAD/2wCEAAkGBxQSEhQQEhAVEBUUFBAQFRAQFA8PEBAVFBQWFhUVFBUYHCggGBolHBQUITEhJSkrLi4uFx8zODMuNygtLisBCgoKDg0OGhAQGCwkHyQsLCwsLCwsLCwsLCwsLCwsLCwsLCwsLCwsLCwsLCwsLCwsLCwsNywsLCwsLCwsLCwsLP/AABEIAPsAyQMBIgACEQEDEQH/xAAcAAABBQEBAQAAAAAAAAAAAAABAAIDBAUGBwj/xABIEAABAwIEAwUCCwYDBgcAAAABAAIDBBEFEiExE0FRBiJhcYEHFCMyM0JSc5GhsbPBFSRydJKyU8PRQ2JjoqPwFjQ1ZIKDwv/EABkBAAMBAQEAAAAAAAAAAAAAAAABAgMEBf/EACYRAAICAgIBBAEFAAAAAAAAAAABAhEDMRIhBBMiQVGRMjNCUnH/2gAMAwEAAhEDEQA/AMwBHKnAIr2jiGhqNk4BGyAGWSsn2QsgBtkrJySYDLI2TkAgBWSSRQALJwQRQAkQgkgAooJIGORCYnAp0IKQQukigHJXQRCBBSQSTAhSQRUDCEkEkAFApJJgJJBJACKSSQTAKSSSACgkkgBIoJIAKSCSYDgimpAoAckgjdMBySARCQghJBFAFdG6akpoYbo3TUkUA66KaEk6AKSQSQAiigkmAUkEUAJJJBAgoXSSQMSSQRToBJIWU1DSyTuyQM4hGhce7Ez+J/6C5Uykoq2xpN6IXyBouSABzOgRe2RrRK+CRkR2lc0283NHea3xI/1XTDDqTD2sqK2Zrnl7WNfIDw2OdsI2C9tL9462B1WtQVz6iomykGmhDYRYBwnmIzSHNzY1pa3TmXdFwZPMd+w2ji+zhWuBAIIIIuCCCCOoI3Tgpu1tNHDWRQ03cztfPURjWJrb2YQ35r3G+3IKIBdmHL6kboynHi6EnIWRWpBUSQRUjCkkiEAJFJJABDULJ4cgmMbZEIgIEIEJJJJOgEkkkmIFkkVYpqNz+98Vv03beg5qZSUVbGleiuArcVKARxSRf/ZssZD+jfv8lZii+bCDc6cQi7j/AAj/AE+9aeC0UfH4bnZ5GjO9rQX8O1iBK8d1hNxZu5XBl8x6h+TeOL7FH2YjF5p3mKFrQ7hve0OGlyZZAAAPAfbyVrE8dZStqIoYg33emZMLZWx55i5kEYHUlt7nqFz+NzyVtRNg8xGtQJG5RktTCndIw6b/AAvDufEo9l+ztRUQA1rAzPPA6WOQXM0VJC2OJhHRzwXm/TxXHKcpdyZqkloXZKuFSavCa2VtcRmlZMe82djvjZT1Y/YjbW2y3+x9GaDDY2VOWIwslklsQQ0ZnPNzsTYhbFbUwUzDNK6OBjQGZ3ZWd0bMbzO+jR1XBdp+0D69hp4o3Q07nNL5pbslna03ysj3a023dr4JwhKbqKByS2ZWHzOndLWyCz6l/EAO7IhpEz0br6q+E1osLDyHgEQvZhBQioo5G7djkEQiqEU04IIhIBIqOaYNtfcmwaAXOeejWjUnyW5F2SrjEJvdhrrweI0VDRyzNNhfwvdZzywi6bKUW9GPZFGoY6N2SVjoXbZZWujJ8r7+iCtNPtC0JG6CSoQ4uRzckxJACKKASTAxcdx0wOyNjzGwJe64YL3+06KWhqKuURuZRl4kBLXAkMcAbE5iLNA8SvSvZ7glPLmmlgZK9rsrXSND8oAB0B0vqdV1eNYMZ4AyN3Dcxzi2xLWEZjdpA8F5ebPkWRpM6IQi46PNo6FsVi+0j/oDVjT+vmfsVuGjdK5nEeGB7sjMxsHusTlYN3mzSfRSxEe+CkYziPaDLJLM17IGsZIGSCIWvK/Mct9GjU3NrLIwqrq6hmF1EjBI0TTSXb3pZDwZ++6wDYmbNA8RtsueeSU3cmaKKWjRpMSZ74/DnRFkUjZIY6pr3NkmljDTMxrm2yWDrC2t2nVW+wNOI21rGNyMFfUhrQCBYBg067I4P2MiayGSoaZKlknvTn8SQiOZ7i94jsbBmZx0G9gTdXcW7UQU/dB4rgfiRkADrmdsPS5UDLrsNhbO6tLQJeGIjM42DY2km2psN9T4Bc1i3bgG8dCwTu2NS+4pWfwneU+WnisTH8SNe5pkiMUTBbgcUvikde4e9uUXNutwoWi34WXbg8TkuUtGM8tdIhkgdI8TVEjqiXk99ssd+UTB3WDy18VYSSXoxhGKpIwbb2OCIQCcExBCSIRQBTCr4hUGON0gaXFovYa+Z9N/RWEbKWuho9M7C9lqaFjKtrxVyyMa8VTgMoa4XAhbsxv39VhdpajEMNqaWKmrve21kz4mwYgwObEdCLTMs/L3rc7W5qh7Nce90mGHyutBO4mmcdoZTcugPRrtS3xuOa6ft9hkstXhMscTpGQ1ZfK5ouImnIA53QaHVeLkjKMmpbOxNNdFl/aDWlpMRowyarfPE2Nhjqqe8VjmJNiA4OuNDa2qjxLsNRPfkjeaWUjOI4ntILevBdcWuDtZY3tRjldiGDtglbDKZarJI9nFa05GbtuLjl6qrCaz9v0YrhBnbSVYZJSmTJI3valr9Wu8LlTGTj2mDSew4j2Bqo9Y3MqW9G/Ay/0uOU/1BZtfhDI3GPiuZI02cJ4zEw9MrgXfelg/a6rp8JppWyMcZK6amfV1xmmip2Z3ZS8g3DdALk2C7HB6o10j6PEaSMTRsbLHUU7nPpqmJ2meGTcWJsWkncLdeVlXyR6cTgajDpGDMWEt+myz2fa29vVVLr0ObsnFxXxUlYY5mNa90DnXLWu+K4ga5T1sVk4ngdRHczUonH+LHo/zJZ+oXRDzf7L8EPD9M5JJaJpInfFkdEfozC4/rbt9iimwuVuuTOPpR/CD7tV1Qz45aZm4SXwdp7NXPyPyMv39XOdlbsNBuSu6pb5Rfe7r21F8xXHezFp4T+md3W97D7l0VbjMUDe+8ElzwGAi5IJ+z1XlZ/3Jf6dMP0oxMRwp37QFXcZRSmmy65i50wkv0sA23qs01lPQxNp2CwjblbE05iBv3iTpvfVU8e7TukJDSGD6LD3vV2/2WXJSPubp4sE8mtClNRL+L49NPdoPCYfmNuL/AMR3d9w8FkR04Gu56n9Ap7JWXpYvGhDvbMJZGwJI2RAXQZiASRsnAIACcEkQEgEEVPRUT5XBrGF1yBcA2HmeS63/AMFx/wCM7+kLOeWMdsuMHLR5+EkAirJIqunEjSx2x5jRzSNQ5p5EGxuu0wH2hyxRsjq4DUFrWsNRA9nEktpnfE/KAetnHyXH3SWWXBDJsqM3HR6rTdqcNqXxl8kTZGOzRCrZwJY37HhmQDXl3TqtCp7Pxy1kOI53Z4opIWhpaYnskvcnS99dwV404XFjqOh1CdRSvgN4JZKffSB7o2a8zH8R3qCuWXgv+LNFm+0dqOydXRUMcEJZXNZPO+ooy2MMraeZ1ywcQHK9u41+3ZQezfiR188NNSVlJh5hzmCuY5jYanPqILk90gm4BO1+ip4d2/rIrCQx1TRa5ewwy+JzRix0/wBxdjTe0bD3uye8GM9ZYpo2+pc2w9VyZMUsb9yNYyUtHN+0nFP2dXNrgbcfDqykB1sZoyJIR5kvssfBcZrMOpX4dxjJV++4bDE6UOmysrI2SFtnfNHDmb4a7L0bGsFo8VZFne2ZsMrZ2OhkaQHDkbXBB2IWbjnYoy4rT4q14IhjIdTm44sjGy8JwdtoZBvtZZlFbEO0FLNihwuSkz90M98F2gTmN0vBJA3yNve++llHRYLBOySWjqXRcKSSCVkwLDFKy2Zj9rWuOoN91ytZ2TxOlo3Vz5IZJWVf7YmgyP4zJI3HMIpmOIc0x37pFrEhanaPCBWYjBDFOW0mKQxVtTGz/bilALcrge7na+MG30AboA7TAsPqmSESyAxAC1rOMh5+QUHbHshDUwyOZE1k+sgkaMjnkD4riN7j77LqIYg1oa0BrWgNa1oAa0AWAAGwso55LAgsc8G98oDgQeVroA8FoqUtZexsXOGY63ItceYuFNZeitwpkrKqNndDp3uFwWljnMjcQQdtbrmsZ7OOgGbMCLeO69Xxs0XBReznyY3dnP2Rsn2SyrrMRtkQE8BENQAxTU1OXkAA2vqbEgICM9F1XZ2is3vedul9vVZ5MnCNlwjbMt2AHL3TndfloPIeK6LCOzDGtBeMzvXRWmgsdqAOlt1fiqrBcM882qs6I44pkFJQiBrgzQEl1vNL3130SoKnEgqfvax7fbL6Wjze6SCS9c4QpIEpJgEK3FRHUuFtNL7EplA05xoutjw8Ft3d4FY5MnEuMbOXoqIyvDQO6DqRy8F2EODRFga6NrtNbtab+d0aWna3Rot5K0TbZcmXLy6NoR4mLP2OgzZonPp38nwvc0j/AL8LKaGPFacDhVzaoC3wdS3U/wDyNz/zBajXq3A7quZxRojKZ7QqiDStw17R/i05zs03NjoP61p4f2ywuokZKZGRSsDmMdUM4LmB9szWvPdsbDQHkrrX+io13Z2lqfladhJ+e0cKT+tlis3EqjsIpQ4BzXBwOoc0gg+RCcvnztnh9Tgz2S0s5EUj3hmWSSMggFwZK1p7/dG/O3JNp/anibIg900L9To6AHQciQ4XUiPcsl3SWHz9fHutVepoOIC0i91D2Mqp56Vk9U2NkktpQ2EktyOa0sJvsSNbcrroLK1JoZxk/ZOLKe4bgad4hck7BZs5YInbm2mlr9V6zIy6ploBtZdWPyZLfZEsSZwB7KTZgLtsbd65066LYw/s4Ir5iHE87WsusdGDZCohOgASl5MpKmNYoowpcEbk0AHO9rqSCAMFgFqg6WKqvIus3JvZVIyKqZUJa09VPiLrE2WRIU1RDZIZr80eKq10s6diOTRQSXqnIJPay6aE9rSUDN3AYwdNz/3suqp47i3JcrgXdK6ynnFui87O/cdOPQWw2OqmyBRS1A6qtJU+Kw7ZZbbELqUkBY4rvFS+9eKVMLNMSKdslhdZsNSFIai6QWcV7bZb09N9c/8AKcvMXu+A9XL0T2wyXp6f6535bl5wfkPU3WctjPp3sc/9xpP5Wl/Katczhcv2TqP3Gk/lab8pq0TMqoqy/NUKvDqVVL1JFLZMDWEdgoop7mxVM4iRpuoGSkm6VBZpzQ6qhUQ76K+wkgKOoaSmmM5fEKfUlZEkK6qphusyaiVpmbRz8jbKJa9dQkC6zuAnYjn58PI+KcyidSub8YWXXzUgBvZVKzbutufFdkfIb6MXjOe4Y5HlzTGtKttgcSS4emylEFuS0eRIjiS0zC0XAV+CsPMqjxbCyjD1zSdmq6NZ9WoJKi/NUuKml6yootCVTMqFnhye1yQGmyZWI5llscp43qQOc9q7rwU/1zvy3Lz8/I79dPsXc+0114IfCVx/6blxT22g9XLKWy0e8dkJL0NJ/LU4/wCm1bLAsjsQz9xpD/7eD8tq25JAqGNkcorpF99lIG23QMYQrNKzmhGy6vQMsEWCRLCeSZVusnXAWdVT6lJFEMsiaw3UD5Eg5UTYKrxVDgtU1RIquYoEMZJmCTYRusKnrCFdGILZ45IzUkyeWkF739FRrIbJ7qwnmony33T7BtFFyaFaLEOEgkr2SsrIpine7lQMqJ7SrJpVGYEAFjlZjKr8Ip7dEmBzftL+Qh+td/YVxZPwHq79F1/tHPwMI/4p/LcuPHyHqVjLZotHufY2o/cKT+Xg/sC0ny3K5rslP+5Uo6QRD/lC1uOqQWbFIQFZkfposFlUrLKq6KHZpwyc1oxzgDVYUUikkqbDdKhplyoqLqk+RVH1Sbx1VCssgKxFHdVInq7AkxoElOByuovd/wDdVt+nNN4qLHR55VNIdaw028VUdKb3WriDNLjdZJYd16eNpo4pdMka8qzGCVHFTuIu1pPLQK9+z5Mt7W8CplQ1ZWLrb7KzCAAqjgW6OBCQnspcLXQXRoCa26McoWYZbpMk0sj0eh8zbbM0pOiG4VOii0zFWXPHVYSgk+jROxsgCqyFPkkVV71NCbOX9oLvgovrD/Y5coWjg38x9y6jt98lH9Yf7HLlm/IHzP4BYZNmkdHpXZue1LAP+Ez8FqioWF2cH7rB9Wz8FqNatEuibLjZ1YiqVQaFK0Iodmn75ySM11Qa0qzHGUqHZKHKRiYyI9Fcipev2IGPhVxigjFuSeJglQ7JpTYKp70OqNTOC06rJutIY7JlIpyMuzxVCGmObXQX5qy2fRPZKCbBaxckjNpNmrRuAFh5qzGRYgrIjflUjqjoVHFsuxVoBuFiGlcToFblmtud081Ay6dF0QuK6MZUzLc2xsiApLZnacyAunw3AYsp4hJJHzSdPJazyKK7IjFy0c2JiLJ3FK7TDcEiLOG5l7G9zo49L2WVi/Zd0YdI1wLQb5diG3/S6yWWDdFvHJKzA4iWYKy/CpRvGdwOupWjR9mXvabuDXcm7/aQnL0/lkrl9HnftCHwMX1h/scuTZ8idOZ/ALs/abRPijia9pB4h32PcdsVxrY7Qk9SR+C4M6Sn0dGPR6P2XaDSQfVtWy2MDVc92aP7rB9WP1WrxT1XXHDcUzFz7LL32CUU/VVXOukwXNlqsaoXN2abasDldbtIGm34LnqCkJd3tAOvNbtGQ27umgC58iiukawbezYYxttGqyyAEXWZFUXPXwWhHIellzs3RM6jGXQXWTiGGO1Ld/onY9fVdBEABqhI8WsdUoyaYOKZ59JJldc8tLFOsf8ADK6Kvwtkjw46W1tuHeBVvIxdHrKtGPps81IKtUgPLXqugq8Ka47W8RufVMgw9rTcA+e60eWLRCg0zCkn3B0Kr8crQxalscwuSfBUHUzh80j0WsONESuyFxRzHbkpOA617FXaXCi4ZnGw3sNSrc4pdkqLZFhbAX3cLgfiunpiSbgm3Toq1FhzA0aG/XqtWBuUWC48uRSfR0QjSNOjAABPkr8rmgHMRqOax31YaL+idE8HUn1KwaNSOrlB2Guw8lZw9n2qCQDNbpzTm1AYRrfyTEcJ7fG/utMbW/eSL9RwZF5E0/AepXqvt0q+JS01uVSdP/pk1XlUY+A9T+CyewZ6H2cpyKKnfbRzND6nT7loNhcfmnXwOqudjqQy4XSDazD9z3hdBC8NAY4baC67oZ6gjB4uzn6GiJNzppz/ANFZNKGkOv6eK1n0oALs1uazZbbqXlbZSgkTNtYck9zwB4rHdOQmPqlk7Ks3KOrs7ey36eqFt7rg2TlXqeqI5qJIpSo7d1TcKqZ7HdYkWIlTCYHUqaK5GzNKCFXzBUDUDmU73pvVFBZAKjlckeacDp8b06KnG9PL1dkEkztLX22SewBup1+io3MtqVFNU6WsqTAr1UpBtly+it08wIWXUyEi+/4p9DKOeqpvok1ySdGqaNkjdD533CihrBcAWChxHFfmtKgofNUd8a3srgrbnTQfeuWbVWN1Zjrwm0JM6Bkp6pzJQsFmIeKsCqFr3UsdnM+2R37tT/zH+TIvN4XfAnz/AEC7j2o1OaCHwm/y3rhaf5E+f6BZS2Uew+z7/wBOpzmPxXjw0ketirl7wB26rA9njz7hTjoJPzXro54bg3K1iyWUxPmvbUBUqmbonkFjiApCG5b5brR18EmPJIoi9TTs11HomsY3mgVjI3KyJCn08TVYe1ptdSMjZOeqmbOVXMYv4KV7whRsLJxJoouP4qs+S6bdbxwquzN5C3DN1Vprtd1lNcpg49Vz0a2as8um6z5ZbqJ7z1VZ7inGIpSJJnWGm6pcUhPJQJWvAz5DhWEKKSpukEXtHRJwofIg4qc2VItHROaEuIch7CVOwHqoo0bp+mLkc97RPkItb/Df5b1x8HyTt9/TZdX2/wDkY/rf/wAOXMxNHAP8RXPlVSo1g7R6V2DqrUEA6CT8x63ZKvouX7Ef+Ti8pPzHLeutVFUhWTB19SE9hHVVnvNt0xove6KFZLNG07qo+AX0Kc8qNxVqBLkPGnNIyKMIhaKCRm5MddBAJy0XQhAKXhFRhHMh38Aq+T//2Q=="/>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9" name="AutoShape 10" descr="data:image/jpeg;base64,/9j/4AAQSkZJRgABAQAAAQABAAD/2wCEAAkGBxQSEhQQEhAVEBUUFBAQFRAQFA8PEBAVFBQWFhUVFBUYHCggGBolHBQUITEhJSkrLi4uFx8zODMuNygtLisBCgoKDg0OGhAQGCwkHyQsLCwsLCwsLCwsLCwsLCwsLCwsLCwsLCwsLCwsLCwsLCwsLCwsNywsLCwsLCwsLCwsLP/AABEIAPsAyQMBIgACEQEDEQH/xAAcAAABBQEBAQAAAAAAAAAAAAABAAIDBAUGBwj/xABIEAABAwIEAwUCCwYDBgcAAAABAAIDBBEFEiExE0FRBiJhcYEHFCMyM0JSc5GhsbPBFSRydJKyU8PRQ2JjoqPwFjQ1ZIKDwv/EABkBAAMBAQEAAAAAAAAAAAAAAAABAgMEBf/EACYRAAICAgIBBAEFAAAAAAAAAAABAhEDMRIhBBMiQVGRMjNCUnH/2gAMAwEAAhEDEQA/AMwBHKnAIr2jiGhqNk4BGyAGWSsn2QsgBtkrJySYDLI2TkAgBWSSRQALJwQRQAkQgkgAooJIGORCYnAp0IKQQukigHJXQRCBBSQSTAhSQRUDCEkEkAFApJJgJJBJACKSSQTAKSSSACgkkgBIoJIAKSCSYDgimpAoAckgjdMBySARCQghJBFAFdG6akpoYbo3TUkUA66KaEk6AKSQSQAiigkmAUkEUAJJJBAgoXSSQMSSQRToBJIWU1DSyTuyQM4hGhce7Ez+J/6C5Uykoq2xpN6IXyBouSABzOgRe2RrRK+CRkR2lc0283NHea3xI/1XTDDqTD2sqK2Zrnl7WNfIDw2OdsI2C9tL9462B1WtQVz6iomykGmhDYRYBwnmIzSHNzY1pa3TmXdFwZPMd+w2ji+zhWuBAIIIIuCCCCOoI3Tgpu1tNHDWRQ03cztfPURjWJrb2YQ35r3G+3IKIBdmHL6kboynHi6EnIWRWpBUSQRUjCkkiEAJFJJABDULJ4cgmMbZEIgIEIEJJJJOgEkkkmIFkkVYpqNz+98Vv03beg5qZSUVbGleiuArcVKARxSRf/ZssZD+jfv8lZii+bCDc6cQi7j/AAj/AE+9aeC0UfH4bnZ5GjO9rQX8O1iBK8d1hNxZu5XBl8x6h+TeOL7FH2YjF5p3mKFrQ7hve0OGlyZZAAAPAfbyVrE8dZStqIoYg33emZMLZWx55i5kEYHUlt7nqFz+NzyVtRNg8xGtQJG5RktTCndIw6b/AAvDufEo9l+ztRUQA1rAzPPA6WOQXM0VJC2OJhHRzwXm/TxXHKcpdyZqkloXZKuFSavCa2VtcRmlZMe82djvjZT1Y/YjbW2y3+x9GaDDY2VOWIwslklsQQ0ZnPNzsTYhbFbUwUzDNK6OBjQGZ3ZWd0bMbzO+jR1XBdp+0D69hp4o3Q07nNL5pbslna03ysj3a023dr4JwhKbqKByS2ZWHzOndLWyCz6l/EAO7IhpEz0br6q+E1osLDyHgEQvZhBQioo5G7djkEQiqEU04IIhIBIqOaYNtfcmwaAXOeejWjUnyW5F2SrjEJvdhrrweI0VDRyzNNhfwvdZzywi6bKUW9GPZFGoY6N2SVjoXbZZWujJ8r7+iCtNPtC0JG6CSoQ4uRzckxJACKKASTAxcdx0wOyNjzGwJe64YL3+06KWhqKuURuZRl4kBLXAkMcAbE5iLNA8SvSvZ7glPLmmlgZK9rsrXSND8oAB0B0vqdV1eNYMZ4AyN3Dcxzi2xLWEZjdpA8F5ebPkWRpM6IQi46PNo6FsVi+0j/oDVjT+vmfsVuGjdK5nEeGB7sjMxsHusTlYN3mzSfRSxEe+CkYziPaDLJLM17IGsZIGSCIWvK/Mct9GjU3NrLIwqrq6hmF1EjBI0TTSXb3pZDwZ++6wDYmbNA8RtsueeSU3cmaKKWjRpMSZ74/DnRFkUjZIY6pr3NkmljDTMxrm2yWDrC2t2nVW+wNOI21rGNyMFfUhrQCBYBg067I4P2MiayGSoaZKlknvTn8SQiOZ7i94jsbBmZx0G9gTdXcW7UQU/dB4rgfiRkADrmdsPS5UDLrsNhbO6tLQJeGIjM42DY2km2psN9T4Bc1i3bgG8dCwTu2NS+4pWfwneU+WnisTH8SNe5pkiMUTBbgcUvikde4e9uUXNutwoWi34WXbg8TkuUtGM8tdIhkgdI8TVEjqiXk99ssd+UTB3WDy18VYSSXoxhGKpIwbb2OCIQCcExBCSIRQBTCr4hUGON0gaXFovYa+Z9N/RWEbKWuho9M7C9lqaFjKtrxVyyMa8VTgMoa4XAhbsxv39VhdpajEMNqaWKmrve21kz4mwYgwObEdCLTMs/L3rc7W5qh7Nce90mGHyutBO4mmcdoZTcugPRrtS3xuOa6ft9hkstXhMscTpGQ1ZfK5ouImnIA53QaHVeLkjKMmpbOxNNdFl/aDWlpMRowyarfPE2Nhjqqe8VjmJNiA4OuNDa2qjxLsNRPfkjeaWUjOI4ntILevBdcWuDtZY3tRjldiGDtglbDKZarJI9nFa05GbtuLjl6qrCaz9v0YrhBnbSVYZJSmTJI3valr9Wu8LlTGTj2mDSew4j2Bqo9Y3MqW9G/Ay/0uOU/1BZtfhDI3GPiuZI02cJ4zEw9MrgXfelg/a6rp8JppWyMcZK6amfV1xmmip2Z3ZS8g3DdALk2C7HB6o10j6PEaSMTRsbLHUU7nPpqmJ2meGTcWJsWkncLdeVlXyR6cTgajDpGDMWEt+myz2fa29vVVLr0ObsnFxXxUlYY5mNa90DnXLWu+K4ga5T1sVk4ngdRHczUonH+LHo/zJZ+oXRDzf7L8EPD9M5JJaJpInfFkdEfozC4/rbt9iimwuVuuTOPpR/CD7tV1Qz45aZm4SXwdp7NXPyPyMv39XOdlbsNBuSu6pb5Rfe7r21F8xXHezFp4T+md3W97D7l0VbjMUDe+8ElzwGAi5IJ+z1XlZ/3Jf6dMP0oxMRwp37QFXcZRSmmy65i50wkv0sA23qs01lPQxNp2CwjblbE05iBv3iTpvfVU8e7TukJDSGD6LD3vV2/2WXJSPubp4sE8mtClNRL+L49NPdoPCYfmNuL/AMR3d9w8FkR04Gu56n9Ap7JWXpYvGhDvbMJZGwJI2RAXQZiASRsnAIACcEkQEgEEVPRUT5XBrGF1yBcA2HmeS63/AMFx/wCM7+kLOeWMdsuMHLR5+EkAirJIqunEjSx2x5jRzSNQ5p5EGxuu0wH2hyxRsjq4DUFrWsNRA9nEktpnfE/KAetnHyXH3SWWXBDJsqM3HR6rTdqcNqXxl8kTZGOzRCrZwJY37HhmQDXl3TqtCp7Pxy1kOI53Z4opIWhpaYnskvcnS99dwV404XFjqOh1CdRSvgN4JZKffSB7o2a8zH8R3qCuWXgv+LNFm+0dqOydXRUMcEJZXNZPO+ooy2MMraeZ1ywcQHK9u41+3ZQezfiR188NNSVlJh5hzmCuY5jYanPqILk90gm4BO1+ip4d2/rIrCQx1TRa5ewwy+JzRix0/wBxdjTe0bD3uye8GM9ZYpo2+pc2w9VyZMUsb9yNYyUtHN+0nFP2dXNrgbcfDqykB1sZoyJIR5kvssfBcZrMOpX4dxjJV++4bDE6UOmysrI2SFtnfNHDmb4a7L0bGsFo8VZFne2ZsMrZ2OhkaQHDkbXBB2IWbjnYoy4rT4q14IhjIdTm44sjGy8JwdtoZBvtZZlFbEO0FLNihwuSkz90M98F2gTmN0vBJA3yNve++llHRYLBOySWjqXRcKSSCVkwLDFKy2Zj9rWuOoN91ytZ2TxOlo3Vz5IZJWVf7YmgyP4zJI3HMIpmOIc0x37pFrEhanaPCBWYjBDFOW0mKQxVtTGz/bilALcrge7na+MG30AboA7TAsPqmSESyAxAC1rOMh5+QUHbHshDUwyOZE1k+sgkaMjnkD4riN7j77LqIYg1oa0BrWgNa1oAa0AWAAGwso55LAgsc8G98oDgQeVroA8FoqUtZexsXOGY63ItceYuFNZeitwpkrKqNndDp3uFwWljnMjcQQdtbrmsZ7OOgGbMCLeO69Xxs0XBReznyY3dnP2Rsn2SyrrMRtkQE8BENQAxTU1OXkAA2vqbEgICM9F1XZ2is3vedul9vVZ5MnCNlwjbMt2AHL3TndfloPIeK6LCOzDGtBeMzvXRWmgsdqAOlt1fiqrBcM882qs6I44pkFJQiBrgzQEl1vNL3130SoKnEgqfvax7fbL6Wjze6SCS9c4QpIEpJgEK3FRHUuFtNL7EplA05xoutjw8Ft3d4FY5MnEuMbOXoqIyvDQO6DqRy8F2EODRFga6NrtNbtab+d0aWna3Rot5K0TbZcmXLy6NoR4mLP2OgzZonPp38nwvc0j/AL8LKaGPFacDhVzaoC3wdS3U/wDyNz/zBajXq3A7quZxRojKZ7QqiDStw17R/i05zs03NjoP61p4f2ywuokZKZGRSsDmMdUM4LmB9szWvPdsbDQHkrrX+io13Z2lqfladhJ+e0cKT+tlis3EqjsIpQ4BzXBwOoc0gg+RCcvnztnh9Tgz2S0s5EUj3hmWSSMggFwZK1p7/dG/O3JNp/anibIg900L9To6AHQciQ4XUiPcsl3SWHz9fHutVepoOIC0i91D2Mqp56Vk9U2NkktpQ2EktyOa0sJvsSNbcrroLK1JoZxk/ZOLKe4bgad4hck7BZs5YInbm2mlr9V6zIy6ploBtZdWPyZLfZEsSZwB7KTZgLtsbd65066LYw/s4Ir5iHE87WsusdGDZCohOgASl5MpKmNYoowpcEbk0AHO9rqSCAMFgFqg6WKqvIus3JvZVIyKqZUJa09VPiLrE2WRIU1RDZIZr80eKq10s6diOTRQSXqnIJPay6aE9rSUDN3AYwdNz/3suqp47i3JcrgXdK6ynnFui87O/cdOPQWw2OqmyBRS1A6qtJU+Kw7ZZbbELqUkBY4rvFS+9eKVMLNMSKdslhdZsNSFIai6QWcV7bZb09N9c/8AKcvMXu+A9XL0T2wyXp6f6535bl5wfkPU3WctjPp3sc/9xpP5Wl/Katczhcv2TqP3Gk/lab8pq0TMqoqy/NUKvDqVVL1JFLZMDWEdgoop7mxVM4iRpuoGSkm6VBZpzQ6qhUQ76K+wkgKOoaSmmM5fEKfUlZEkK6qphusyaiVpmbRz8jbKJa9dQkC6zuAnYjn58PI+KcyidSub8YWXXzUgBvZVKzbutufFdkfIb6MXjOe4Y5HlzTGtKttgcSS4emylEFuS0eRIjiS0zC0XAV+CsPMqjxbCyjD1zSdmq6NZ9WoJKi/NUuKml6yootCVTMqFnhye1yQGmyZWI5llscp43qQOc9q7rwU/1zvy3Lz8/I79dPsXc+0114IfCVx/6blxT22g9XLKWy0e8dkJL0NJ/LU4/wCm1bLAsjsQz9xpD/7eD8tq25JAqGNkcorpF99lIG23QMYQrNKzmhGy6vQMsEWCRLCeSZVusnXAWdVT6lJFEMsiaw3UD5Eg5UTYKrxVDgtU1RIquYoEMZJmCTYRusKnrCFdGILZ45IzUkyeWkF739FRrIbJ7qwnmony33T7BtFFyaFaLEOEgkr2SsrIpine7lQMqJ7SrJpVGYEAFjlZjKr8Ip7dEmBzftL+Qh+td/YVxZPwHq79F1/tHPwMI/4p/LcuPHyHqVjLZotHufY2o/cKT+Xg/sC0ny3K5rslP+5Uo6QRD/lC1uOqQWbFIQFZkfposFlUrLKq6KHZpwyc1oxzgDVYUUikkqbDdKhplyoqLqk+RVH1Sbx1VCssgKxFHdVInq7AkxoElOByuovd/wDdVt+nNN4qLHR55VNIdaw028VUdKb3WriDNLjdZJYd16eNpo4pdMka8qzGCVHFTuIu1pPLQK9+z5Mt7W8CplQ1ZWLrb7KzCAAqjgW6OBCQnspcLXQXRoCa26McoWYZbpMk0sj0eh8zbbM0pOiG4VOii0zFWXPHVYSgk+jROxsgCqyFPkkVV71NCbOX9oLvgovrD/Y5coWjg38x9y6jt98lH9Yf7HLlm/IHzP4BYZNmkdHpXZue1LAP+Ez8FqioWF2cH7rB9Wz8FqNatEuibLjZ1YiqVQaFK0Iodmn75ySM11Qa0qzHGUqHZKHKRiYyI9Fcipev2IGPhVxigjFuSeJglQ7JpTYKp70OqNTOC06rJutIY7JlIpyMuzxVCGmObXQX5qy2fRPZKCbBaxckjNpNmrRuAFh5qzGRYgrIjflUjqjoVHFsuxVoBuFiGlcToFblmtud081Ay6dF0QuK6MZUzLc2xsiApLZnacyAunw3AYsp4hJJHzSdPJazyKK7IjFy0c2JiLJ3FK7TDcEiLOG5l7G9zo49L2WVi/Zd0YdI1wLQb5diG3/S6yWWDdFvHJKzA4iWYKy/CpRvGdwOupWjR9mXvabuDXcm7/aQnL0/lkrl9HnftCHwMX1h/scuTZ8idOZ/ALs/abRPijia9pB4h32PcdsVxrY7Qk9SR+C4M6Sn0dGPR6P2XaDSQfVtWy2MDVc92aP7rB9WP1WrxT1XXHDcUzFz7LL32CUU/VVXOukwXNlqsaoXN2abasDldbtIGm34LnqCkJd3tAOvNbtGQ27umgC58iiukawbezYYxttGqyyAEXWZFUXPXwWhHIellzs3RM6jGXQXWTiGGO1Ld/onY9fVdBEABqhI8WsdUoyaYOKZ59JJldc8tLFOsf8ADK6Kvwtkjw46W1tuHeBVvIxdHrKtGPps81IKtUgPLXqugq8Ka47W8RufVMgw9rTcA+e60eWLRCg0zCkn3B0Kr8crQxalscwuSfBUHUzh80j0WsONESuyFxRzHbkpOA617FXaXCi4ZnGw3sNSrc4pdkqLZFhbAX3cLgfiunpiSbgm3Toq1FhzA0aG/XqtWBuUWC48uRSfR0QjSNOjAABPkr8rmgHMRqOax31YaL+idE8HUn1KwaNSOrlB2Guw8lZw9n2qCQDNbpzTm1AYRrfyTEcJ7fG/utMbW/eSL9RwZF5E0/AepXqvt0q+JS01uVSdP/pk1XlUY+A9T+CyewZ6H2cpyKKnfbRzND6nT7loNhcfmnXwOqudjqQy4XSDazD9z3hdBC8NAY4baC67oZ6gjB4uzn6GiJNzppz/ANFZNKGkOv6eK1n0oALs1uazZbbqXlbZSgkTNtYck9zwB4rHdOQmPqlk7Ks3KOrs7ey36eqFt7rg2TlXqeqI5qJIpSo7d1TcKqZ7HdYkWIlTCYHUqaK5GzNKCFXzBUDUDmU73pvVFBZAKjlckeacDp8b06KnG9PL1dkEkztLX22SewBup1+io3MtqVFNU6WsqTAr1UpBtly+it08wIWXUyEi+/4p9DKOeqpvok1ySdGqaNkjdD533CihrBcAWChxHFfmtKgofNUd8a3srgrbnTQfeuWbVWN1Zjrwm0JM6Bkp6pzJQsFmIeKsCqFr3UsdnM+2R37tT/zH+TIvN4XfAnz/AEC7j2o1OaCHwm/y3rhaf5E+f6BZS2Uew+z7/wBOpzmPxXjw0ketirl7wB26rA9njz7hTjoJPzXro54bg3K1iyWUxPmvbUBUqmbonkFjiApCG5b5brR18EmPJIoi9TTs11HomsY3mgVjI3KyJCn08TVYe1ptdSMjZOeqmbOVXMYv4KV7whRsLJxJoouP4qs+S6bdbxwquzN5C3DN1Vprtd1lNcpg49Vz0a2as8um6z5ZbqJ7z1VZ7inGIpSJJnWGm6pcUhPJQJWvAz5DhWEKKSpukEXtHRJwofIg4qc2VItHROaEuIch7CVOwHqoo0bp+mLkc97RPkItb/Df5b1x8HyTt9/TZdX2/wDkY/rf/wAOXMxNHAP8RXPlVSo1g7R6V2DqrUEA6CT8x63ZKvouX7Ef+Ti8pPzHLeutVFUhWTB19SE9hHVVnvNt0xove6KFZLNG07qo+AX0Kc8qNxVqBLkPGnNIyKMIhaKCRm5MddBAJy0XQhAKXhFRhHMh38Aq+T//2Q=="/>
          <p:cNvSpPr>
            <a:spLocks noChangeAspect="1" noChangeArrowheads="1"/>
          </p:cNvSpPr>
          <p:nvPr/>
        </p:nvSpPr>
        <p:spPr bwMode="auto">
          <a:xfrm>
            <a:off x="1524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10" name="AutoShape 12" descr="data:image/jpeg;base64,/9j/4AAQSkZJRgABAQAAAQABAAD/2wCEAAkGBxQSEhQQEhAVEBUUFBAQFRAQFA8PEBAVFBQWFhUVFBUYHCggGBolHBQUITEhJSkrLi4uFx8zODMuNygtLisBCgoKDg0OGhAQGCwkHyQsLCwsLCwsLCwsLCwsLCwsLCwsLCwsLCwsLCwsLCwsLCwsLCwsNywsLCwsLCwsLCwsLP/AABEIAPsAyQMBIgACEQEDEQH/xAAcAAABBQEBAQAAAAAAAAAAAAABAAIDBAUGBwj/xABIEAABAwIEAwUCCwYDBgcAAAABAAIDBBEFEiExE0FRBiJhcYEHFCMyM0JSc5GhsbPBFSRydJKyU8PRQ2JjoqPwFjQ1ZIKDwv/EABkBAAMBAQEAAAAAAAAAAAAAAAABAgMEBf/EACYRAAICAgIBBAEFAAAAAAAAAAABAhEDMRIhBBMiQVGRMjNCUnH/2gAMAwEAAhEDEQA/AMwBHKnAIr2jiGhqNk4BGyAGWSsn2QsgBtkrJySYDLI2TkAgBWSSRQALJwQRQAkQgkgAooJIGORCYnAp0IKQQukigHJXQRCBBSQSTAhSQRUDCEkEkAFApJJgJJBJACKSSQTAKSSSACgkkgBIoJIAKSCSYDgimpAoAckgjdMBySARCQghJBFAFdG6akpoYbo3TUkUA66KaEk6AKSQSQAiigkmAUkEUAJJJBAgoXSSQMSSQRToBJIWU1DSyTuyQM4hGhce7Ez+J/6C5Uykoq2xpN6IXyBouSABzOgRe2RrRK+CRkR2lc0283NHea3xI/1XTDDqTD2sqK2Zrnl7WNfIDw2OdsI2C9tL9462B1WtQVz6iomykGmhDYRYBwnmIzSHNzY1pa3TmXdFwZPMd+w2ji+zhWuBAIIIIuCCCCOoI3Tgpu1tNHDWRQ03cztfPURjWJrb2YQ35r3G+3IKIBdmHL6kboynHi6EnIWRWpBUSQRUjCkkiEAJFJJABDULJ4cgmMbZEIgIEIEJJJJOgEkkkmIFkkVYpqNz+98Vv03beg5qZSUVbGleiuArcVKARxSRf/ZssZD+jfv8lZii+bCDc6cQi7j/AAj/AE+9aeC0UfH4bnZ5GjO9rQX8O1iBK8d1hNxZu5XBl8x6h+TeOL7FH2YjF5p3mKFrQ7hve0OGlyZZAAAPAfbyVrE8dZStqIoYg33emZMLZWx55i5kEYHUlt7nqFz+NzyVtRNg8xGtQJG5RktTCndIw6b/AAvDufEo9l+ztRUQA1rAzPPA6WOQXM0VJC2OJhHRzwXm/TxXHKcpdyZqkloXZKuFSavCa2VtcRmlZMe82djvjZT1Y/YjbW2y3+x9GaDDY2VOWIwslklsQQ0ZnPNzsTYhbFbUwUzDNK6OBjQGZ3ZWd0bMbzO+jR1XBdp+0D69hp4o3Q07nNL5pbslna03ysj3a023dr4JwhKbqKByS2ZWHzOndLWyCz6l/EAO7IhpEz0br6q+E1osLDyHgEQvZhBQioo5G7djkEQiqEU04IIhIBIqOaYNtfcmwaAXOeejWjUnyW5F2SrjEJvdhrrweI0VDRyzNNhfwvdZzywi6bKUW9GPZFGoY6N2SVjoXbZZWujJ8r7+iCtNPtC0JG6CSoQ4uRzckxJACKKASTAxcdx0wOyNjzGwJe64YL3+06KWhqKuURuZRl4kBLXAkMcAbE5iLNA8SvSvZ7glPLmmlgZK9rsrXSND8oAB0B0vqdV1eNYMZ4AyN3Dcxzi2xLWEZjdpA8F5ebPkWRpM6IQi46PNo6FsVi+0j/oDVjT+vmfsVuGjdK5nEeGB7sjMxsHusTlYN3mzSfRSxEe+CkYziPaDLJLM17IGsZIGSCIWvK/Mct9GjU3NrLIwqrq6hmF1EjBI0TTSXb3pZDwZ++6wDYmbNA8RtsueeSU3cmaKKWjRpMSZ74/DnRFkUjZIY6pr3NkmljDTMxrm2yWDrC2t2nVW+wNOI21rGNyMFfUhrQCBYBg067I4P2MiayGSoaZKlknvTn8SQiOZ7i94jsbBmZx0G9gTdXcW7UQU/dB4rgfiRkADrmdsPS5UDLrsNhbO6tLQJeGIjM42DY2km2psN9T4Bc1i3bgG8dCwTu2NS+4pWfwneU+WnisTH8SNe5pkiMUTBbgcUvikde4e9uUXNutwoWi34WXbg8TkuUtGM8tdIhkgdI8TVEjqiXk99ssd+UTB3WDy18VYSSXoxhGKpIwbb2OCIQCcExBCSIRQBTCr4hUGON0gaXFovYa+Z9N/RWEbKWuho9M7C9lqaFjKtrxVyyMa8VTgMoa4XAhbsxv39VhdpajEMNqaWKmrve21kz4mwYgwObEdCLTMs/L3rc7W5qh7Nce90mGHyutBO4mmcdoZTcugPRrtS3xuOa6ft9hkstXhMscTpGQ1ZfK5ouImnIA53QaHVeLkjKMmpbOxNNdFl/aDWlpMRowyarfPE2Nhjqqe8VjmJNiA4OuNDa2qjxLsNRPfkjeaWUjOI4ntILevBdcWuDtZY3tRjldiGDtglbDKZarJI9nFa05GbtuLjl6qrCaz9v0YrhBnbSVYZJSmTJI3valr9Wu8LlTGTj2mDSew4j2Bqo9Y3MqW9G/Ay/0uOU/1BZtfhDI3GPiuZI02cJ4zEw9MrgXfelg/a6rp8JppWyMcZK6amfV1xmmip2Z3ZS8g3DdALk2C7HB6o10j6PEaSMTRsbLHUU7nPpqmJ2meGTcWJsWkncLdeVlXyR6cTgajDpGDMWEt+myz2fa29vVVLr0ObsnFxXxUlYY5mNa90DnXLWu+K4ga5T1sVk4ngdRHczUonH+LHo/zJZ+oXRDzf7L8EPD9M5JJaJpInfFkdEfozC4/rbt9iimwuVuuTOPpR/CD7tV1Qz45aZm4SXwdp7NXPyPyMv39XOdlbsNBuSu6pb5Rfe7r21F8xXHezFp4T+md3W97D7l0VbjMUDe+8ElzwGAi5IJ+z1XlZ/3Jf6dMP0oxMRwp37QFXcZRSmmy65i50wkv0sA23qs01lPQxNp2CwjblbE05iBv3iTpvfVU8e7TukJDSGD6LD3vV2/2WXJSPubp4sE8mtClNRL+L49NPdoPCYfmNuL/AMR3d9w8FkR04Gu56n9Ap7JWXpYvGhDvbMJZGwJI2RAXQZiASRsnAIACcEkQEgEEVPRUT5XBrGF1yBcA2HmeS63/AMFx/wCM7+kLOeWMdsuMHLR5+EkAirJIqunEjSx2x5jRzSNQ5p5EGxuu0wH2hyxRsjq4DUFrWsNRA9nEktpnfE/KAetnHyXH3SWWXBDJsqM3HR6rTdqcNqXxl8kTZGOzRCrZwJY37HhmQDXl3TqtCp7Pxy1kOI53Z4opIWhpaYnskvcnS99dwV404XFjqOh1CdRSvgN4JZKffSB7o2a8zH8R3qCuWXgv+LNFm+0dqOydXRUMcEJZXNZPO+ooy2MMraeZ1ywcQHK9u41+3ZQezfiR188NNSVlJh5hzmCuY5jYanPqILk90gm4BO1+ip4d2/rIrCQx1TRa5ewwy+JzRix0/wBxdjTe0bD3uye8GM9ZYpo2+pc2w9VyZMUsb9yNYyUtHN+0nFP2dXNrgbcfDqykB1sZoyJIR5kvssfBcZrMOpX4dxjJV++4bDE6UOmysrI2SFtnfNHDmb4a7L0bGsFo8VZFne2ZsMrZ2OhkaQHDkbXBB2IWbjnYoy4rT4q14IhjIdTm44sjGy8JwdtoZBvtZZlFbEO0FLNihwuSkz90M98F2gTmN0vBJA3yNve++llHRYLBOySWjqXRcKSSCVkwLDFKy2Zj9rWuOoN91ytZ2TxOlo3Vz5IZJWVf7YmgyP4zJI3HMIpmOIc0x37pFrEhanaPCBWYjBDFOW0mKQxVtTGz/bilALcrge7na+MG30AboA7TAsPqmSESyAxAC1rOMh5+QUHbHshDUwyOZE1k+sgkaMjnkD4riN7j77LqIYg1oa0BrWgNa1oAa0AWAAGwso55LAgsc8G98oDgQeVroA8FoqUtZexsXOGY63ItceYuFNZeitwpkrKqNndDp3uFwWljnMjcQQdtbrmsZ7OOgGbMCLeO69Xxs0XBReznyY3dnP2Rsn2SyrrMRtkQE8BENQAxTU1OXkAA2vqbEgICM9F1XZ2is3vedul9vVZ5MnCNlwjbMt2AHL3TndfloPIeK6LCOzDGtBeMzvXRWmgsdqAOlt1fiqrBcM882qs6I44pkFJQiBrgzQEl1vNL3130SoKnEgqfvax7fbL6Wjze6SCS9c4QpIEpJgEK3FRHUuFtNL7EplA05xoutjw8Ft3d4FY5MnEuMbOXoqIyvDQO6DqRy8F2EODRFga6NrtNbtab+d0aWna3Rot5K0TbZcmXLy6NoR4mLP2OgzZonPp38nwvc0j/AL8LKaGPFacDhVzaoC3wdS3U/wDyNz/zBajXq3A7quZxRojKZ7QqiDStw17R/i05zs03NjoP61p4f2ywuokZKZGRSsDmMdUM4LmB9szWvPdsbDQHkrrX+io13Z2lqfladhJ+e0cKT+tlis3EqjsIpQ4BzXBwOoc0gg+RCcvnztnh9Tgz2S0s5EUj3hmWSSMggFwZK1p7/dG/O3JNp/anibIg900L9To6AHQciQ4XUiPcsl3SWHz9fHutVepoOIC0i91D2Mqp56Vk9U2NkktpQ2EktyOa0sJvsSNbcrroLK1JoZxk/ZOLKe4bgad4hck7BZs5YInbm2mlr9V6zIy6ploBtZdWPyZLfZEsSZwB7KTZgLtsbd65066LYw/s4Ir5iHE87WsusdGDZCohOgASl5MpKmNYoowpcEbk0AHO9rqSCAMFgFqg6WKqvIus3JvZVIyKqZUJa09VPiLrE2WRIU1RDZIZr80eKq10s6diOTRQSXqnIJPay6aE9rSUDN3AYwdNz/3suqp47i3JcrgXdK6ynnFui87O/cdOPQWw2OqmyBRS1A6qtJU+Kw7ZZbbELqUkBY4rvFS+9eKVMLNMSKdslhdZsNSFIai6QWcV7bZb09N9c/8AKcvMXu+A9XL0T2wyXp6f6535bl5wfkPU3WctjPp3sc/9xpP5Wl/Katczhcv2TqP3Gk/lab8pq0TMqoqy/NUKvDqVVL1JFLZMDWEdgoop7mxVM4iRpuoGSkm6VBZpzQ6qhUQ76K+wkgKOoaSmmM5fEKfUlZEkK6qphusyaiVpmbRz8jbKJa9dQkC6zuAnYjn58PI+KcyidSub8YWXXzUgBvZVKzbutufFdkfIb6MXjOe4Y5HlzTGtKttgcSS4emylEFuS0eRIjiS0zC0XAV+CsPMqjxbCyjD1zSdmq6NZ9WoJKi/NUuKml6yootCVTMqFnhye1yQGmyZWI5llscp43qQOc9q7rwU/1zvy3Lz8/I79dPsXc+0114IfCVx/6blxT22g9XLKWy0e8dkJL0NJ/LU4/wCm1bLAsjsQz9xpD/7eD8tq25JAqGNkcorpF99lIG23QMYQrNKzmhGy6vQMsEWCRLCeSZVusnXAWdVT6lJFEMsiaw3UD5Eg5UTYKrxVDgtU1RIquYoEMZJmCTYRusKnrCFdGILZ45IzUkyeWkF739FRrIbJ7qwnmony33T7BtFFyaFaLEOEgkr2SsrIpine7lQMqJ7SrJpVGYEAFjlZjKr8Ip7dEmBzftL+Qh+td/YVxZPwHq79F1/tHPwMI/4p/LcuPHyHqVjLZotHufY2o/cKT+Xg/sC0ny3K5rslP+5Uo6QRD/lC1uOqQWbFIQFZkfposFlUrLKq6KHZpwyc1oxzgDVYUUikkqbDdKhplyoqLqk+RVH1Sbx1VCssgKxFHdVInq7AkxoElOByuovd/wDdVt+nNN4qLHR55VNIdaw028VUdKb3WriDNLjdZJYd16eNpo4pdMka8qzGCVHFTuIu1pPLQK9+z5Mt7W8CplQ1ZWLrb7KzCAAqjgW6OBCQnspcLXQXRoCa26McoWYZbpMk0sj0eh8zbbM0pOiG4VOii0zFWXPHVYSgk+jROxsgCqyFPkkVV71NCbOX9oLvgovrD/Y5coWjg38x9y6jt98lH9Yf7HLlm/IHzP4BYZNmkdHpXZue1LAP+Ez8FqioWF2cH7rB9Wz8FqNatEuibLjZ1YiqVQaFK0Iodmn75ySM11Qa0qzHGUqHZKHKRiYyI9Fcipev2IGPhVxigjFuSeJglQ7JpTYKp70OqNTOC06rJutIY7JlIpyMuzxVCGmObXQX5qy2fRPZKCbBaxckjNpNmrRuAFh5qzGRYgrIjflUjqjoVHFsuxVoBuFiGlcToFblmtud081Ay6dF0QuK6MZUzLc2xsiApLZnacyAunw3AYsp4hJJHzSdPJazyKK7IjFy0c2JiLJ3FK7TDcEiLOG5l7G9zo49L2WVi/Zd0YdI1wLQb5diG3/S6yWWDdFvHJKzA4iWYKy/CpRvGdwOupWjR9mXvabuDXcm7/aQnL0/lkrl9HnftCHwMX1h/scuTZ8idOZ/ALs/abRPijia9pB4h32PcdsVxrY7Qk9SR+C4M6Sn0dGPR6P2XaDSQfVtWy2MDVc92aP7rB9WP1WrxT1XXHDcUzFz7LL32CUU/VVXOukwXNlqsaoXN2abasDldbtIGm34LnqCkJd3tAOvNbtGQ27umgC58iiukawbezYYxttGqyyAEXWZFUXPXwWhHIellzs3RM6jGXQXWTiGGO1Ld/onY9fVdBEABqhI8WsdUoyaYOKZ59JJldc8tLFOsf8ADK6Kvwtkjw46W1tuHeBVvIxdHrKtGPps81IKtUgPLXqugq8Ka47W8RufVMgw9rTcA+e60eWLRCg0zCkn3B0Kr8crQxalscwuSfBUHUzh80j0WsONESuyFxRzHbkpOA617FXaXCi4ZnGw3sNSrc4pdkqLZFhbAX3cLgfiunpiSbgm3Toq1FhzA0aG/XqtWBuUWC48uRSfR0QjSNOjAABPkr8rmgHMRqOax31YaL+idE8HUn1KwaNSOrlB2Guw8lZw9n2qCQDNbpzTm1AYRrfyTEcJ7fG/utMbW/eSL9RwZF5E0/AepXqvt0q+JS01uVSdP/pk1XlUY+A9T+CyewZ6H2cpyKKnfbRzND6nT7loNhcfmnXwOqudjqQy4XSDazD9z3hdBC8NAY4baC67oZ6gjB4uzn6GiJNzppz/ANFZNKGkOv6eK1n0oALs1uazZbbqXlbZSgkTNtYck9zwB4rHdOQmPqlk7Ks3KOrs7ey36eqFt7rg2TlXqeqI5qJIpSo7d1TcKqZ7HdYkWIlTCYHUqaK5GzNKCFXzBUDUDmU73pvVFBZAKjlckeacDp8b06KnG9PL1dkEkztLX22SewBup1+io3MtqVFNU6WsqTAr1UpBtly+it08wIWXUyEi+/4p9DKOeqpvok1ySdGqaNkjdD533CihrBcAWChxHFfmtKgofNUd8a3srgrbnTQfeuWbVWN1Zjrwm0JM6Bkp6pzJQsFmIeKsCqFr3UsdnM+2R37tT/zH+TIvN4XfAnz/AEC7j2o1OaCHwm/y3rhaf5E+f6BZS2Uew+z7/wBOpzmPxXjw0ketirl7wB26rA9njz7hTjoJPzXro54bg3K1iyWUxPmvbUBUqmbonkFjiApCG5b5brR18EmPJIoi9TTs11HomsY3mgVjI3KyJCn08TVYe1ptdSMjZOeqmbOVXMYv4KV7whRsLJxJoouP4qs+S6bdbxwquzN5C3DN1Vprtd1lNcpg49Vz0a2as8um6z5ZbqJ7z1VZ7inGIpSJJnWGm6pcUhPJQJWvAz5DhWEKKSpukEXtHRJwofIg4qc2VItHROaEuIch7CVOwHqoo0bp+mLkc97RPkItb/Df5b1x8HyTt9/TZdX2/wDkY/rf/wAOXMxNHAP8RXPlVSo1g7R6V2DqrUEA6CT8x63ZKvouX7Ef+Ti8pPzHLeutVFUhWTB19SE9hHVVnvNt0xove6KFZLNG07qo+AX0Kc8qNxVqBLkPGnNIyKMIhaKCRm5MddBAJy0XQhAKXhFRhHMh38Aq+T//2Q=="/>
          <p:cNvSpPr>
            <a:spLocks noChangeAspect="1" noChangeArrowheads="1"/>
          </p:cNvSpPr>
          <p:nvPr/>
        </p:nvSpPr>
        <p:spPr bwMode="auto">
          <a:xfrm>
            <a:off x="304800"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197140364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G Powerpoint Template - NEW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New BRG PPT Template 9-2-13 [Read-Only]" id="{FEEFB252-3FE3-4959-A8D9-3BC6C7447E91}" vid="{A4979F66-251F-43C6-B222-ABA5C069C8A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New BRG PPT Template 9-2-13</Template>
  <TotalTime>22422</TotalTime>
  <Words>5454</Words>
  <Application>Microsoft Office PowerPoint</Application>
  <PresentationFormat>On-screen Show (4:3)</PresentationFormat>
  <Paragraphs>935</Paragraphs>
  <Slides>41</Slides>
  <Notes>37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3" baseType="lpstr">
      <vt:lpstr>BRG Powerpoint Template - NEW1</vt:lpstr>
      <vt:lpstr>Worksheet</vt:lpstr>
      <vt:lpstr>            </vt:lpstr>
      <vt:lpstr>OMB Final Rule and Applicability</vt:lpstr>
      <vt:lpstr>Regulatory Harmonization</vt:lpstr>
      <vt:lpstr>Navigating 2 CFR 200</vt:lpstr>
      <vt:lpstr>Applicability of OMB Final Rule</vt:lpstr>
      <vt:lpstr>Goals</vt:lpstr>
      <vt:lpstr>Critical New Areas Included </vt:lpstr>
      <vt:lpstr>Key Concepts – “Federal Award”</vt:lpstr>
      <vt:lpstr>Key Concepts - Contractor vs.  Subrecipient vs. Vendor</vt:lpstr>
      <vt:lpstr>Key Concepts - Contractor vs.  Subrecipient vs. Vendor</vt:lpstr>
      <vt:lpstr>New Ethics Requirements</vt:lpstr>
      <vt:lpstr>Overarching Compliance Requirements -  Conflicts of Interest</vt:lpstr>
      <vt:lpstr>Pre Award – Federal Agency Risk Review</vt:lpstr>
      <vt:lpstr>Pre Award – Fixed Amount Awards</vt:lpstr>
      <vt:lpstr>Post Award – Systems and Controls</vt:lpstr>
      <vt:lpstr>Post Award – Systems and Controls</vt:lpstr>
      <vt:lpstr>Post Award – Period of Performance</vt:lpstr>
      <vt:lpstr>Post Award - Procurement</vt:lpstr>
      <vt:lpstr>Post Award – Subrecipient Monitoring</vt:lpstr>
      <vt:lpstr>Post Award – Subrecipient Monitoring</vt:lpstr>
      <vt:lpstr>Implications for Pass-Through Entities</vt:lpstr>
      <vt:lpstr> </vt:lpstr>
      <vt:lpstr>Selected Cost Principles – General Provisions and Application</vt:lpstr>
      <vt:lpstr>Selected Cost Principles – Profit</vt:lpstr>
      <vt:lpstr>Selected Cost Principles –  NEWLY ADDED Cost Principles</vt:lpstr>
      <vt:lpstr>Selected Cost Principles -  Required Certifications</vt:lpstr>
      <vt:lpstr>Selected Cost Principles – Compensation</vt:lpstr>
      <vt:lpstr>Selected Cost Principles – Direct and Indirect Costs</vt:lpstr>
      <vt:lpstr>Selected Cost Principles – Direct and Indirect Costs</vt:lpstr>
      <vt:lpstr>Selected Cost Principles – Cost Share</vt:lpstr>
      <vt:lpstr>Selected Cost Principles –  Other</vt:lpstr>
      <vt:lpstr>Selected Cost Principles –  Other</vt:lpstr>
      <vt:lpstr>Selected Cost Principles –  Other</vt:lpstr>
      <vt:lpstr>Selected Cost Principles –  Other</vt:lpstr>
      <vt:lpstr>Selected Cost Principles –  Other</vt:lpstr>
      <vt:lpstr>Key Implementation Priorities </vt:lpstr>
      <vt:lpstr>Key Considerations and Implementation Priorities </vt:lpstr>
      <vt:lpstr>Key Considerations and Implementation  Priorities </vt:lpstr>
      <vt:lpstr>Key Considerations and Implementation  Priorities </vt:lpstr>
      <vt:lpstr>Key Considerations and Implementation Priorities</vt:lpstr>
      <vt:lpstr>Locating 2 CFR Part 200 and Relevant Resources</vt:lpstr>
    </vt:vector>
  </TitlesOfParts>
  <Company>Berkeley Research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OMB Uniform Guidance For Federal Awards</dc:title>
  <dc:creator>Stephen Snyder</dc:creator>
  <cp:lastModifiedBy>JoAnne Shahson</cp:lastModifiedBy>
  <cp:revision>389</cp:revision>
  <cp:lastPrinted>2014-07-14T19:38:03Z</cp:lastPrinted>
  <dcterms:created xsi:type="dcterms:W3CDTF">2014-04-14T14:17:52Z</dcterms:created>
  <dcterms:modified xsi:type="dcterms:W3CDTF">2014-09-15T19:44:36Z</dcterms:modified>
</cp:coreProperties>
</file>